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6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  <p:sldMasterId id="2147483797" r:id="rId2"/>
    <p:sldMasterId id="2147483800" r:id="rId3"/>
    <p:sldMasterId id="2147483803" r:id="rId4"/>
    <p:sldMasterId id="2147483806" r:id="rId5"/>
  </p:sldMasterIdLst>
  <p:notesMasterIdLst>
    <p:notesMasterId r:id="rId15"/>
  </p:notesMasterIdLst>
  <p:handoutMasterIdLst>
    <p:handoutMasterId r:id="rId16"/>
  </p:handoutMasterIdLst>
  <p:sldIdLst>
    <p:sldId id="291" r:id="rId6"/>
    <p:sldId id="595" r:id="rId7"/>
    <p:sldId id="591" r:id="rId8"/>
    <p:sldId id="592" r:id="rId9"/>
    <p:sldId id="593" r:id="rId10"/>
    <p:sldId id="594" r:id="rId11"/>
    <p:sldId id="589" r:id="rId12"/>
    <p:sldId id="590" r:id="rId13"/>
    <p:sldId id="532" r:id="rId14"/>
  </p:sldIdLst>
  <p:sldSz cx="9144000" cy="6858000" type="screen4x3"/>
  <p:notesSz cx="6797675" cy="987425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ter Diniz" initials="V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9900"/>
    <a:srgbClr val="FF0000"/>
    <a:srgbClr val="00FF00"/>
    <a:srgbClr val="FFFF00"/>
    <a:srgbClr val="DDDDDD"/>
    <a:srgbClr val="CC3300"/>
    <a:srgbClr val="C0C0C0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9" autoAdjust="0"/>
    <p:restoredTop sz="98713" autoAdjust="0"/>
  </p:normalViewPr>
  <p:slideViewPr>
    <p:cSldViewPr showGuides="1">
      <p:cViewPr>
        <p:scale>
          <a:sx n="100" d="100"/>
          <a:sy n="100" d="100"/>
        </p:scale>
        <p:origin x="-1542" y="-342"/>
      </p:cViewPr>
      <p:guideLst>
        <p:guide orient="horz" pos="3521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3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5" Type="http://schemas.openxmlformats.org/officeDocument/2006/relationships/customXml" Target="../customXml/item4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customXml" Target="../customXml/item3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pPr>
              <a:defRPr/>
            </a:pPr>
            <a:fld id="{39C37C66-3E85-4E93-B1FA-9A57F855EA69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69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89993"/>
            <a:ext cx="4984750" cy="444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Formate des Vorlagentextes zu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9984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9BD426E-5311-4DE4-B062-B5F88D8CE4CB}" type="slidenum">
              <a:rPr lang="de-AT"/>
              <a:pPr>
                <a:defRPr/>
              </a:pPr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0098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2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7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8537166-9CE7-4BDA-9BEA-323227B419EF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8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9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212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850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229" y="1370119"/>
            <a:ext cx="34686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753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626" y="6373514"/>
            <a:ext cx="5048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07495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757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70119"/>
            <a:ext cx="34686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2794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392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courbe_et_logo_2_-_format_horizontal_copi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69" y="1471313"/>
            <a:ext cx="4116603" cy="6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1663304"/>
            <a:ext cx="1009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1830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626" y="6373514"/>
            <a:ext cx="5048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605275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9772"/>
            <a:ext cx="1008112" cy="786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212" y="1411160"/>
            <a:ext cx="1561807" cy="503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3" name="AutoShape 4" descr="data:image/jpeg;base64,/9j/4AAQSkZJRgABAQAAAQABAAD/2wCEAAkGBxMSEhUSEhIUFhEVFBoWFxgWFB0XGBgXHBUWFxYUGhcbHSggGx0lHBYUIT0jKCorLi4vFx81ODMsNygtLisBCgoKDg0OGxAQGjQkICQsLC8sLCw0LC4sLCwsLCwsLCwsLCwsLCwsLCwsLCwvLCwsLCwsLCwsNCwsLCwsLCwsLP/AABEIAJUBUgMBEQACEQEDEQH/xAAcAAEAAgIDAQAAAAAAAAAAAAAABgcEBQIDCAH/xABLEAACAQIBCAUFDAkDAwUAAAABAgADEQQFBgcSITFBURMiYXGBFDKRobEXIzM0QlJicnOCkrJkk6KjwcLD0uMWU4MV4fAkJUNj0f/EABoBAQADAQEBAAAAAAAAAAAAAAABBAUGAwL/xAA2EQEAAgECAwMKBgMAAwEAAAAAAQIDBBEFITESQVETMjNhcYGh0eHwFBUikbHBQlJiI0PxNP/aAAwDAQACEQMRAD8AvGAga3LGXsPhRevVVSdy72Pco2+O6Hjl1GPFG952QzKWlFRsoUCfpVG1f2Vvf0iGbk4tWPMrv7UdxekLHPudKf1KY/n1jCnfiee3SdvZ9Wqr5yYx/OxVbwqFR6FIEbK9tXnt1vLCqY+q3nVah73Y+0xs8pzZJ62n93QTffJfEzu+Qh2U67L5rMO4kSH1F7R0lkU8rYhfNxFYd1Vh7DGz0jUZY6Wn92ZQzpxqbsVV+82t+a8bPSutz16XlsMPpAx676qv9amv8oEbPavE9RHWd/c2mF0oVx8JQpN9UsntLQ96cXvHnVj7/duMJpQoH4ShVQ/RKuPXqn1Qs04tjnzqzHxbvB574GpsFcKeVQFPWRb1wtU12C/S378m9w2JSoNam6uvNWDD0iFmtq2jes7u2H0QEBAQEBAQEBAQEBAQEBAQEBAQEBAQEBAQECA5858GiWw+GI6UbHqbwh+avAtzPDdv3GTreIeTnyePr3z4KvrVWdizMWYm5LG5J5knaZLCtabTvMuEPkgICAgICAgICAgICBzo1WQ6yMVbmpIPpEh9Vtas7xOze5Pz1xtG1q5dRwqAP6z1vXGy3j4hnp/lv7UoybpR3DEYfvak38jf3QvY+Lx/nX9vv+0syXnfg69gldVY/JqdQ35bdh8CYaGLWYcnS378m9ELRAQEBAQEBAQEBAQEBAQEBAQEBAQEBAjmfWXvJMMSh9+qdSn2G3WfwHrIhT1uo8ji3jrPKFJE32nfJcvM785fIQQEBAQEBAQEBAQEBAQEBAQEDZ5KzhxOG+BrOq/NJ1k/Cbj0SNljFqsuLzbJtkfSduXFUfv0v4ox9h8IamHi0dMke+E5yVlihiV1qFVX5gHrDvU7R4iGpizY8sb0ndnw9SAgICAgICAgICAgICAgICAgICBTulDKJqYzowerRQL95gGY+tR92HOcUy9rN2fBEJLNICAgICAgICAgICAgICAgICAgICBzo1mRgyMVYbmUkEdxG0Q+q2ms7xOybZA0j1qdlxK9KnzhYVB/BvGx7ZDUwcUvXlkjePHvWPkbLdDFLrUKga29dzL9ZTtHfu5Q2cOfHljek7tjD2ICAgICAgICAgICAgICAgICB58y9X6TE13+dWc+GubD0WiHI6m3ay2n1ywZLwICAgICAgICAgICAgICAgICAgICAgIHbhcS9Jg9N2RxuZTYjxh90vak9qs7SsjNbSKGtSxllbcKoFlP11Hm942dgkNrS8Ti36cvKfH5rCRgQCCCCLgjaCOBBhsRO7lAQEBAQEBAQEBAQEBAQEBA83sbm53mS4uZ3fIQQEBAQEBAQEBAQEBAQEBAQEBAQEBAQEBAk+aOeNXBkI16mHJ2pfavMoTu7tx7N8hf0muth/TPOv30XFk/HU69NatJg1NhcEewjgRyh0dL1vWLVneGRD7ICAgICAgICAgICAgICB5xrU9Vip3qSPQbSXGWr2ZmHCHyQEBAQEBAQEBAQEBAQEBAQEBAQEBAQEBAQN/mhnO+CqcWoMffE/nXkw9e48CIXNHq7YLeqesLtwuJWoi1KbBkYBlI3EGHT1tFo3jo7YfRAQEBAQEBAQEBAQEBA8/5x0NTF4hOVZ7dxckeoiIclqq9nNaPXLXSVcgICAgICAgICAgICAgICAgICAgICAgICAgIE+0XZwlKnklQ9RyTTv8AJfeV7m2nvH0pDY4Xqdp8lbpPT5LThukBAQEBAQEBAQEBAQECmNJmE6PHueFREqerUPrQ+mHNcTp2c8z4xE/1/SKyWeQEBAQEBAQEBAQNpkXN7E4o+80iVvYueqg+8d/cLmRus4dLlzebHLx7kxwWi1jY1sQoPEU01v2mI9kNGnCP97fs2SaL8NxrVz3FB/IYe/5Ti8Z+HycKui/D/Jr1ge3Vb2AQieE4u6ZRvOfMN8JSauKyvTUi4KlW6zBRYXIO0jiIUtTw6cNJvFt4hD5LMSvNDM3y6m9Tp+j1X1LdHrX6oN76w5yGhpNB+IpNu1tz8Pq3vuV/pf7j/JC1+T/9/D6nuV/pf7j/ACQfk/8A38Pq+NorPDFi/bR/yQfk/wD38PqjuXsycVhVLkCpSG0tT26o5sp2jvFwOcKmo4flxR2usepHsNS13VL21mC35XIF5KnSvatFfFYnuV/pf7j/ACSGv+T/APfw+p7lf6X+4/yQfk//AH8Pqe5X+l/uP8kH5P8A9/D6nuV/pf7j/JB+T/8Afw+rnR0YMjBlxlmUhlIo7QQbg/Cc4fVeEzWYmL/D6rFS9hffxts290Nl9gICAgICAgICAgICAgV5pewF0o1wPNY027mGsvrVvxQyOLY961v4clYyWCQEBAQEBAQEBAluYOaoxjmpVv5PTNiN2u2/UvwABBPeOeyGjoNH5ae1bzY+MrhoUVRQiKFVRYBRYAcgBuh0cRERtDqxuNp0V16tRUTmxAHdt3nshF71pG9p2hGcVpFwSGytUqfUp/3lYUb8TwV6Tv7Pq44bSPgmNm6VO1qdx+wWMIrxPBPXePv1bsbSHlejVyeTRqq6tVReqb2O17Ebwerxh88QzUtp57M77zHzVPJc6tbRF8Wq/bf00kOh4T6Kfb/UJ3DURatn/g0dqbNUDIxU+9ki4Nju7oUbcQwVtNZno3OSMt0MUC1CqHtvG0MOV1NiOPohZxZ8eWN6Tu2EPVSud2TUwmULKNWkWSqAB5qlusABwBVtnK0Ob1WKuHUxt05SsP8A19k//fP6qp/bDX/MdP8A7fCfkzskZ0YXFP0dCoWcKWtqOuwEAm7KBxEPXFqsWWezSd597cwsNLlbOrC4ap0VaqVewa2o7bDe21VI4GFfLq8WK3ZvO0+9hf6/yf8A75/VVP7YeX5jp/8Ab4T8m4yPlejikNSg2sgbVJ1SvWABtZgDuYQsYs1Msdqk7wz4erH8vpX1elp63LXF/RefXZt4I3hkT5SQEDi7gbSQB27IHCliUbYrqx7GB9kmYmOqN3bISQEBAQEDU515N8pwlakBdil1+uvWUeJAHjDw1OLyuK1VCSXIkBAQEBAQEBAQL9zXycMPhaNICxCAt9dus59JMh12mxeTxVr6mXlLGrQpPWfzUUse2w3DtO7xh6ZLxSs2nuURl3LNXF1TVqt9VfkovzVH8eMOU1Govmt2rf8AxrryXgXkJLwElC1tEXxar9t/TSQ6HhPop9v9QncNR57y4f8A1Nf7ap+dohyOo9Lb2z/KW6KcBVOJasFYURTZS1rBiStlB47r9lu0Qv8ACsd/KTfblsteG+pjSZjBUxzBTfo0Wme8XYjwLW8IhzfE7xbPtHdGyKyWcmeif4632D/npyGpwn00+z+4W9DoVPaU/j3/AAp7WiHO8V9NHsQ+SzF05gYUYfJ6M9l1g1ZidwU7Qx+4FMiImZ2dRoMfk8Eb9/P79yp86s78TlOv0NEutB3CUqSnV17nVU1OZNxsOweBJ38Gmpgr2rde+fD2PHJmtkttHRKE0Mr0O3FHp7cKY6K/zbecRwv424SrPE57Xm8vi9/wkbdeavquPxuDZ8N5RXpGkxUolZ1UEG2wA2sd9+ItNCKYskRfaJ39UKk2vWdt5TPNTJmWnr4as74hsK1SnUZjjFZWpEhiSvSkkFeFpTz5NNFbViI3593f+yxjpm3iZnl7U30pZVxGGwXSYZtRjVVWYAEqhDXIvuOtqi/bKOix0yZdr+CxqL2rTeqqcl5nZRyjasQxQ7RVxNQ2Pat7sR2gWmrfU4cH6fhCnXDkyc/5dGceY+LwCirVVClwOkpMSFb5N7hWXbxta/HdPrDq8eaezH7SjJhvj5plooz1rPWGCxLmoGUmk7G7hlGsaZb5QKhiCdo1bbbi1PXaWsV8pSNvF76bNMz2bLamSuqBwWaWWK5ZtWsCWOs9St0dzfabFtYjfttab1tRpqRty90M2MWazIxmZeVaFN6r1dVEUsxGKYdUC54ifNdVp7zFYj4PqcOWsb7/ABRKnjsQ7BVq1mdiAAKjEsxNgBt2kkgS3NKRG8xCvFrTPVeeS81ay0aS1K/vi00Dbz1goDbb7dt9sw756zaZiOW7TrjmIjeUwlR6qPz7yT5NjKgA6lT31O5ibjwbWHdaIcvr8Pk80+E80ekqRAQEBAQEBA+rvkJjq9IQ7RFtJbEZPqW4sgPd0in2gQo8R/8Az2938qXkuYW5otoK2CJZVJ6Z94B4LIdHwyInB75S/wAkp/7afhENHsx4MXKuFToKvUX4J/kj5ph8ZKx2J5d0vPwkuOWtoi+LVftv6aSHQ8J9FPt/qE7hqOryZN+ot/qiEdmPB2wlDs/s5MRhFApUrK/VFYkEBreaF+da527NnHbDO1+qyYa/pr171QOxJJJJJNySbkk7yTzkucmZmd5fIQmeif4632D/AJ6chqcJ9NPs/uFvQ6FT2lP49/wp7WiHO8V9NHsazM7IBxmICWPRJZqp+jfzb823ek8IeGj0058m3dHVaefwIybiggtagwsOC2sw/DeWNLt5avtdLl9HO3gpfRoB/wBUwt92u/p6Gpq+u02dZ6C333wz9P6SHomc81HnzSpq/wDVMRq//XrfW6Gn/DVnQaHfyFd/X/LM1PpJW7o1v/0zC6176h38tdtX1WmRrNvL22XsHo4SDGYSnVQ06qK9NrXV1DKbEEXB2HaAfCV62ms7xO0vSYiY2l2gSEodpJy3hUweIoVK1PpnpkLTvd9b5JKjaNoBueUuaPFknJW0Ry36vDPesUmJlUmjsf8AuWF+0P5Hmtq/Q2++9Rwekh6NnOtUgVJplznuRgKR2Cz1yOe9KXhsY/d7ZrcPwf8Atn3fNS1WT/CPe46HM1dZvL6q9VSVoA8Tuer4bVHbrchHENRt/wCKvv8AkaXF/nPuW7MldIEQ0l5F6fDdKo98oXfvT5Y9Qb7vbDP4jg8pi7UdY/jvU7Jc0QEBAQEBAQED0HkPHCvh6VYfLQE9ht1h4G48JDscOSMmOLR3w45wZNGJw9WhuLrYE8GG1T+ICEZ8Xlcc08VB4rDvTdqdRSrqbMDvBkuRvS1LTW0c2zyVnPisMnR0auoly1tRDtNrm7KTwEh74tXmxV7NLbR7lsZiZSq4jCLVrNrVCzAmwGwNYbFAEOh0WS2TDFrTvPNtsrfAVfsn/KYWMnmT7JeeRJcatbRF8Wq/bf00kOh4T6Kfb/UJ3DUU/js+cbSxFQCqGRKrqFamtrByACQA24c4c7k4hnpltG/KJnlyWdm9ldcXQSuotrbGW99VhsZf/OBENzBmjNji8OOc2TPKcLVo/KZbr9cdZPWB64RqMXlcU0+91BESXJTGxCEz0T/HW+wf89OQ1OE+mn2f3C3odCqzPrJNXFZTFKit2NJLn5Ki7XZjwEhh67BfNqYrXwWBm9kSng6IpU9vFmO924sf/wA4CS1sGCuGnZqz69FXVkcBkZSrA7iCLEHwMmJmJ3h7TG7zrnJkw5Mx+pRrBzSZatMjay7dZUqD5wA28wQdl7DocN/L4t7R15T9GVevkr8k6GmWn0XxVuntu1x0d+et51uy3jxlH8st2vO5fFZ/GRt05ohkHNnF5WxDVnDLTqOXqVipC2J2infzjbYALgWF5cy58enp2Y6x0j5vCmK2W28r9weFWlTSlTFkRQijkqiwHoEwLWm0zMtKI2jaGDnHl+jgaJrV2IW9lUbWdrXCqOew9g4z0w4bZbdmr5veKRvKoMfnjlHKtbyfChqatup0jY6vFqlXYbbdtrDaBYnfr102HT17V+ft/qFKc2TLO1eTYZR0ZU8JgK+IrVWfEJTLAJ1aats5jWfvNt+6edNfOTLFaxy3976nTRWkzM80b0YLfKmG76h/cVJZ1voLe7+YeOn9JD0POeajQZ7ZxrgMK1U2NU9Skp+U5Gy/YN57BzInvpsE5r9nu73nlyRSu6i82Mi1cpYwUyzEuxqVqnELe7v9Yk2Haw4TczZa4Me/uiGbjpOS/wDL0dhMMlJFp01C00UKqjcABYCc7a02neWrEbRtDtkJIHwi+w7oFG56ZCODxLIB70/Xpn6JO1e9Ts7rHjEOW1un8jlmI6T0aGSpkBAQEBAQECe6Nc6VonyWs1qbG9Nidisd6nkDv7785DX4bq4p/wCK88u5akN5o84c1cPjNtRStQCwqIbNbkeDDvHdaFbUaTHn86OfiiNXRYb9XFC3bS2+p9sM6eEc+V/h9U1zYyN5Hh1oa+vYk62rq3ub7rn2w09Ph8jjim+7Kyt8BV+yf8ph6ZPMn2S88iS41a2iL4tV+2/ppIdDwn0U+3+oTuGo895c+M1/tqn52iHIaj0tvbP8ptoiyjZ62HJ2MBVUdosr+kFPww1OE5edsfvWdDbUhn/kzoMbUAFkqe+r96+t+0G9UQ5jiGLyeefCef370dkqKZ6J/jrfYP8AnpyGpwn00+z+4W9DoXBaSglgBrNa5ttNtwJ7Ln0mEbRvu5wlpM9MsnB4KtiFF3VQEvtGuzBFJ7AWB8J76fF5XJFZeeW/YrMql0YZcwmHxFevjahFV1HRuys9yxY1idUGzHqbe/nNXW4sl6Vrjjl97KWnvSszNuqf/wCtMi31uko63PyZ7+no5Q/C6nw+MfNZ8vh8WdQ0hZMYhRi0F/nI6DxZlAHiZ8To88c+y+oz455bpNTcMAykFSLgg3BB3EGVej2UvpwrucZRQ36NcPrLy1mqOH9SU5tcNiPJzPfuoauf1Q2+g16ITEC6+UlxcHzjSCjVtzGsXvbmL8J48Si29fD+33pNtp8Ww0w5xU6eFOEVga9YrdQdqUwwYseV7BQONzynnw/DNr9vuj+X1qckRXs98q70ZVgmVMMWNgWdfFqVRV9JIHjNHWxvgt996rp/SQ9CVqqopdiFVQWYk2AAFySeAAnPxEzO0NTo86595zNlDEmoL9Cl0or9G+1iPnMdvoHCdDpcEYabd/f9+plZsnlLepcGjbNjyHCgutsRWs9Xmuzq0vugnxLTI1mfyt+XSOnzX8GPsV9aWyo9mI2VKANjWpAjYQai7OzfPrsW8EdqGXPlJA0eeGQBjcOU2CqvWpseDW3E8ju9B4Qq6vTxnx9nv7lG1qTIxRwVZSVYHeCDYgyXLWrNZmJ6uEPkgICAgICAgSrN3PrEYUBGtWpDYFc2ZRyV9th2EHstIaGn4jkxR2Z5x996bYHSPg3HX6SkfpJrDwKX9ghqU4ngt15ffqbAZ7YA7fKV/C49WrD2/Haf/Z1Vc/cAP/nJ7qb/AMVh8zxDTx/l8JaTLGknDtTenSpVWLKVu1kG0EX3k8eUK2XimLszFYmVXyWAnWYGdWHwdGolbX1mqaw1VuLaqjn2GQ19BrMWHHNb+KUe6PgudX9X/wB4XvzPB4z+ypsp1g9aq6+a9R2F+RYke2Ic9mtFslrR3zLKzayn5NiaVY31VbrW+YQVbZx2E+iHppc3kssXWf7o+C51f1f/AHhu/meDxn9kR0gZwYXGLSajr9LTYjrJYFGG3bfeCF9Jhn8Q1OHPWOx1j+ENpU2YhVBZibAAXJPIAb5LLrWbTtC0dHeaVbDOcRXspamUFPe1iVOsxGwebu27+G6Q3+H6O+Ke3fvjon0NUgIGuzgyQmMw9TD1Lhagtcb1IIZWHcwB8J6Ysk47xeO583rFq7SpzG6KMejEJ0NReDB9XZ2qw2Hsue+bFeIYpjnvChOlv3Mf3L8pf7dP9as+vx+Hx+CPwuRrsuZkY3CU+mrUh0QIDMrhtW5sLgbQCTa+6emLVYsk9ms83xfBekbynOhDK7stbCs10phalMH5IYkOo7L6p7yeco8SxxExeO/qs6S8zE1SvP3M9co0lAYJXp3NNyLjbbWRh802G3eCAdu0GrpdTOG3jE9XtmxRkhVPuZ5TFQKKK79lQVk1R279f9m81fx2Dbff3bfcKX4bJusTNXRtRw9Kp5QRVxFam1Nm+SiupVgl9t7E9Y7T2bRM7PrrXtHZ5RH3z+S3j08Vjn1lFs3NFGI6bWxVTo6VN+qabXqVNU3V1I+DG43PW7BvlrNxCnZ2pG8z49I+bxx6Wd/1LKzxybUxOCrUKVukqKFGsbDzlJue4GZunvFMkWt0hbyVm1ZiFSe5RlD9H/Wn+ya35jh9f371H8LdzXRblIbA1ED7Zv7ZH4/B4T+x+FyeLi+irKLbzQPfWY+1JMcQwx03/Y/C3T/JWj6gtCktVUNVaaB7KCNcKA1id4veZ+TWWm0zHTdbrhrERumspvYgIED0i5pGsDiqC3rKPfFG91A84DiwHpHaACZXEdH5SPKUjn3+v6qqkufICAgICAgICAgICAgICAgICB9VSSABcnYAOJ5QmImeUJdkDR/ia9mq+8U/pDrkdicPG3cZDS0/DMl+d+UfFZeQc28PhB70nXtYu21z48B2CwhtYNLjwx+iPf3tvCwQEBAgelvOOthKFJKDFHrMwLjeqqBcLyJ1ht4WNuYvaDBXJaZt3K+pyTSvLvazQrlbXXEUqlVmrlxUGu5ZimqFJBJubEbfrDnPXiOPaa2iOT40t94mJnms+Zi2g2lvLtOjg3w9wa9cBVXiE1gWqEcBYEDtPYZe0GGbZIt3Qr6m8Vpt3y1GhHI7JTrYphZatqdPtVS2u3drED7hnrxLJE2ikd3V8aSm0TbxWhMxbICAgICAgICAgICAgQDPXMPpS1fCgCodr09wc8WXgG7Nx7DvMnW8O7c9vH1748VX1abKSrAqwNiCLEHkQdxksG1ZrO0uMIICAgICAgICAgICAgIGVk/Jtau2rRpPUP0VuB3ncPGRu9ceHJknakbppkbRnVazYmoKa/MTrP3FvNH7UNPDwm088k7eqPv5p7kXNzDYX4GkA3zz1nPPrHd3CwhrYdNixeZHv722h7kBAQEBA1WcuQKOOomjWBtfWVl2MjC4DKee0jtBM9cOa2K3aq+L0i8bSqXKGi/H4d9fCutTVN0ZH6GqO3aQAe5prU1+G8bXjb4x9+5SnTXrO9ZZSUM5CNS9YDdcvQH7d7+ufG+i68vi+ttR0+TOyDoqqPU6bKNbXJNyiuzs5+nVO3wF+8T4y8QiI7OKNvvuhNNLMzveVp0KKoqoihUUBVVRYAAWAAG4ATLmZmd5XYjZ2SAgICAgICAgICAgICAgaXODNjD4we+papawqLscdl+I7DeFbPpceaP1Rz8e9W+W9HuKo3alavT+jscDtQ7/AAJhjZ+GZac6c4+KJ1qTIxV1KsN4YEEd4O2SzrVms7TGzhD5ICAgICAgICBtMBm5i63weHqEHcSuqv4msPXI3WcekzX82spPk7RlXbbWqpTHJbu3dwA9Jhex8JvPn22+KWZLzAwdHayNVbnUNx+AWW3eDDQxcOwU7t/ak9GiqAKihVG4KAAO4CF2IiI2hzhJAQEBAQEBAQEBAQEBAQEBAQEBAQEBAQEBAQEBAxsbgKVYatWklQcnUNbuvuh8Xx1vG1o3RzG6PMC/mo9M/Qc+xtYQp34bgt0jb2NDlLRoiDWTEsByamG9YIhUycKrHOtkPynkTob++a1hfzbcL8zG7Py6bsd7USVR34TD65te3heRMvTHj7aT5MzJ6bb0+r/x34/Xjdfx8P7f+Xw+qTYfRfQHn16rfVCr7QYXa8Jxd9pbXC5gYFN9IuRxd2PqBA9ULFeHaev+O7eYLJVCj8FRpp2qgB9IF4WaYqU82sQzIehAQEBAQEBAQEBAQEBAQEBAQEBAQEBAQEBA/9k="/>
          <p:cNvSpPr>
            <a:spLocks noChangeAspect="1" noChangeArrowheads="1"/>
          </p:cNvSpPr>
          <p:nvPr userDrawn="1"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850" y="1361452"/>
            <a:ext cx="1368152" cy="603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229" y="1370119"/>
            <a:ext cx="34686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5092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386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courbe_et_logo_2_-_format_horizontal_copi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69" y="1471313"/>
            <a:ext cx="4116603" cy="6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1663304"/>
            <a:ext cx="1009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6886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8.jpeg"/><Relationship Id="rId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image" Target="../media/image8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214" y="6256096"/>
            <a:ext cx="2185970" cy="36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9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56096"/>
            <a:ext cx="2185970" cy="36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1177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8" r:id="rId1"/>
    <p:sldLayoutId id="2147483799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/>
              <a:pPr algn="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4" descr="courbe_et_logo_2_-_format_horizontal_copi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105" y="6256097"/>
            <a:ext cx="1439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09796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802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58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280" y="6256096"/>
            <a:ext cx="922548" cy="40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214" y="6256096"/>
            <a:ext cx="2185970" cy="36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277734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80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>
              <a:solidFill>
                <a:srgbClr val="2A4677"/>
              </a:solidFill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hangingPunct="0"/>
            <a:fld id="{D0DDD049-9357-431D-8AA0-5C85CCC3CBCD}" type="slidenum">
              <a:rPr lang="de-AT" sz="1100" b="0">
                <a:solidFill>
                  <a:srgbClr val="2A4677"/>
                </a:solidFill>
              </a:rPr>
              <a:pPr algn="r" eaLnBrk="0" hangingPunct="0"/>
              <a:t>‹Nº›</a:t>
            </a:fld>
            <a:r>
              <a:rPr lang="de-AT" sz="1100" b="0">
                <a:solidFill>
                  <a:srgbClr val="2A4677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4" descr="courbe_et_logo_2_-_format_horizontal_copi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105" y="6256097"/>
            <a:ext cx="1439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7251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7" r:id="rId1"/>
    <p:sldLayoutId id="2147483808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410200"/>
            <a:ext cx="7405688" cy="733425"/>
          </a:xfrm>
        </p:spPr>
        <p:txBody>
          <a:bodyPr/>
          <a:lstStyle/>
          <a:p>
            <a:pPr algn="ctr"/>
            <a:r>
              <a:rPr lang="en-US" sz="2000" dirty="0" smtClean="0"/>
              <a:t>28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IG </a:t>
            </a:r>
            <a:r>
              <a:rPr lang="en-US" sz="2000" dirty="0"/>
              <a:t>meeting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29</a:t>
            </a:r>
            <a:r>
              <a:rPr lang="en-US" sz="2000" baseline="30000" dirty="0" smtClean="0">
                <a:solidFill>
                  <a:schemeClr val="tx2"/>
                </a:solidFill>
              </a:rPr>
              <a:t>th</a:t>
            </a:r>
            <a:r>
              <a:rPr lang="en-US" sz="2000" dirty="0" smtClean="0">
                <a:solidFill>
                  <a:schemeClr val="tx2"/>
                </a:solidFill>
              </a:rPr>
              <a:t> April 2014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2852936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200" dirty="0" err="1" smtClean="0"/>
              <a:t>Enagás</a:t>
            </a:r>
            <a:r>
              <a:rPr lang="en-GB" sz="3200" dirty="0" smtClean="0"/>
              <a:t>, </a:t>
            </a:r>
            <a:r>
              <a:rPr lang="en-GB" sz="3200" dirty="0" err="1" smtClean="0"/>
              <a:t>GRTgaz</a:t>
            </a:r>
            <a:r>
              <a:rPr lang="en-GB" sz="3200" dirty="0" smtClean="0"/>
              <a:t>, REN and TIGF</a:t>
            </a:r>
            <a:endParaRPr lang="en-GB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958850" y="2852936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200" dirty="0" smtClean="0"/>
              <a:t>II.2 </a:t>
            </a:r>
            <a:r>
              <a:rPr lang="en-GB" sz="3200" dirty="0"/>
              <a:t>Quarterly capacity auction on 3</a:t>
            </a:r>
            <a:r>
              <a:rPr lang="en-GB" sz="3200" baseline="30000" dirty="0"/>
              <a:t>rd</a:t>
            </a:r>
            <a:r>
              <a:rPr lang="en-GB" sz="3200" dirty="0"/>
              <a:t> of June </a:t>
            </a:r>
            <a:r>
              <a:rPr lang="en-GB" sz="3200" dirty="0" smtClean="0"/>
              <a:t>2014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580668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 dirty="0"/>
              <a:t>1</a:t>
            </a:r>
            <a:r>
              <a:rPr lang="en-US" altLang="es-ES" dirty="0" smtClean="0"/>
              <a:t>. </a:t>
            </a:r>
            <a:r>
              <a:rPr lang="en-US" altLang="es-ES" dirty="0"/>
              <a:t>Quarterly Capacities (June Auction) </a:t>
            </a:r>
            <a:endParaRPr lang="es-ES_tradn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772457"/>
              </p:ext>
            </p:extLst>
          </p:nvPr>
        </p:nvGraphicFramePr>
        <p:xfrm>
          <a:off x="216681" y="1395207"/>
          <a:ext cx="8387766" cy="2033793"/>
        </p:xfrm>
        <a:graphic>
          <a:graphicData uri="http://schemas.openxmlformats.org/drawingml/2006/table">
            <a:tbl>
              <a:tblPr/>
              <a:tblGrid>
                <a:gridCol w="2457706"/>
                <a:gridCol w="1482515"/>
                <a:gridCol w="1482515"/>
                <a:gridCol w="1482515"/>
                <a:gridCol w="1482515"/>
              </a:tblGrid>
              <a:tr h="432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quarterly Bundled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 VIP-ES-FR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22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kWh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/h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Q4 2014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Q3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706,496   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706,496   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723,119   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723,119   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allocated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872,772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872,772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1,022,384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1,022,384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1,579,268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1,579,268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1,745,503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1,745,503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 bwMode="auto">
          <a:xfrm>
            <a:off x="395536" y="908720"/>
            <a:ext cx="4049850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Flow</a:t>
            </a:r>
            <a:r>
              <a:rPr lang="es-ES_tradnl" sz="1800" dirty="0">
                <a:solidFill>
                  <a:schemeClr val="tx2"/>
                </a:solidFill>
                <a:latin typeface="+mn-lt"/>
                <a:cs typeface="+mn-cs"/>
              </a:rPr>
              <a:t> South-North (</a:t>
            </a: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Spain</a:t>
            </a:r>
            <a:r>
              <a:rPr lang="es-ES_tradnl" sz="1800" dirty="0">
                <a:solidFill>
                  <a:schemeClr val="tx2"/>
                </a:solidFill>
                <a:latin typeface="+mn-lt"/>
                <a:cs typeface="+mn-cs"/>
              </a:rPr>
              <a:t>-France)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20272" y="3429000"/>
            <a:ext cx="15552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Capacities at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25º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23528" y="3789040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1600" dirty="0">
                <a:solidFill>
                  <a:srgbClr val="002060"/>
                </a:solidFill>
              </a:rPr>
              <a:t>Non allocated capacity </a:t>
            </a:r>
            <a:r>
              <a:rPr lang="en-US" sz="1600" b="0" dirty="0" smtClean="0">
                <a:solidFill>
                  <a:srgbClr val="002060"/>
                </a:solidFill>
              </a:rPr>
              <a:t>consists of </a:t>
            </a:r>
            <a:r>
              <a:rPr lang="en-US" sz="1600" b="0" dirty="0">
                <a:solidFill>
                  <a:srgbClr val="002060"/>
                </a:solidFill>
              </a:rPr>
              <a:t>capacity not allocated in the yearly product auction 2014 and capacity </a:t>
            </a:r>
            <a:r>
              <a:rPr lang="en-US" sz="1600" b="0" dirty="0" smtClean="0">
                <a:solidFill>
                  <a:srgbClr val="002060"/>
                </a:solidFill>
              </a:rPr>
              <a:t>at the </a:t>
            </a:r>
            <a:r>
              <a:rPr lang="en-US" sz="1600" b="0" dirty="0">
                <a:solidFill>
                  <a:srgbClr val="002060"/>
                </a:solidFill>
              </a:rPr>
              <a:t>IP </a:t>
            </a:r>
            <a:r>
              <a:rPr lang="en-US" sz="1600" b="0" dirty="0" err="1">
                <a:solidFill>
                  <a:srgbClr val="002060"/>
                </a:solidFill>
              </a:rPr>
              <a:t>Irún-Biriatou</a:t>
            </a:r>
            <a:r>
              <a:rPr lang="en-US" sz="1600" b="0" dirty="0">
                <a:solidFill>
                  <a:srgbClr val="002060"/>
                </a:solidFill>
              </a:rPr>
              <a:t> in summer season:</a:t>
            </a:r>
          </a:p>
          <a:p>
            <a:pPr algn="just"/>
            <a:endParaRPr lang="en-US" sz="1600" b="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2060"/>
                </a:solidFill>
              </a:rPr>
              <a:t>South-North: (Spain-France): </a:t>
            </a:r>
            <a:endParaRPr lang="en-US" sz="1600" b="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657350" lvl="8" indent="-285750" algn="just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2060"/>
                </a:solidFill>
              </a:rPr>
              <a:t>Nov 2014 – Mar 2015: </a:t>
            </a:r>
            <a:r>
              <a:rPr lang="en-US" sz="1600" b="0" dirty="0" smtClean="0">
                <a:solidFill>
                  <a:srgbClr val="002060"/>
                </a:solidFill>
              </a:rPr>
              <a:t>5,000,000 </a:t>
            </a:r>
            <a:r>
              <a:rPr lang="en-US" sz="1600" b="0" dirty="0">
                <a:solidFill>
                  <a:srgbClr val="002060"/>
                </a:solidFill>
              </a:rPr>
              <a:t>kWh/d</a:t>
            </a:r>
          </a:p>
          <a:p>
            <a:pPr marL="1657350" lvl="8" indent="-285750" algn="just" fontAlgn="base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2060"/>
                </a:solidFill>
              </a:rPr>
              <a:t>Apr 2015 – Oct 2015: </a:t>
            </a:r>
            <a:r>
              <a:rPr lang="en-US" sz="1600" b="0" dirty="0" smtClean="0">
                <a:solidFill>
                  <a:srgbClr val="002060"/>
                </a:solidFill>
              </a:rPr>
              <a:t>9,000,000 </a:t>
            </a:r>
            <a:r>
              <a:rPr lang="en-US" sz="1600" b="0" dirty="0">
                <a:solidFill>
                  <a:srgbClr val="002060"/>
                </a:solidFill>
              </a:rPr>
              <a:t>kWh/d</a:t>
            </a:r>
          </a:p>
        </p:txBody>
      </p:sp>
    </p:spTree>
    <p:extLst>
      <p:ext uri="{BB962C8B-B14F-4D97-AF65-F5344CB8AC3E}">
        <p14:creationId xmlns:p14="http://schemas.microsoft.com/office/powerpoint/2010/main" val="2025033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 dirty="0"/>
              <a:t>2</a:t>
            </a:r>
            <a:r>
              <a:rPr lang="en-US" altLang="es-ES" dirty="0" smtClean="0"/>
              <a:t>. </a:t>
            </a:r>
            <a:r>
              <a:rPr lang="en-US" altLang="es-ES" dirty="0"/>
              <a:t>Quarterly Capacities (June Auction) </a:t>
            </a:r>
            <a:endParaRPr lang="es-ES_tradnl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034728"/>
              </p:ext>
            </p:extLst>
          </p:nvPr>
        </p:nvGraphicFramePr>
        <p:xfrm>
          <a:off x="216682" y="1395207"/>
          <a:ext cx="8387766" cy="2033793"/>
        </p:xfrm>
        <a:graphic>
          <a:graphicData uri="http://schemas.openxmlformats.org/drawingml/2006/table">
            <a:tbl>
              <a:tblPr/>
              <a:tblGrid>
                <a:gridCol w="2457706"/>
                <a:gridCol w="1482515"/>
                <a:gridCol w="1482515"/>
                <a:gridCol w="1482515"/>
                <a:gridCol w="1482515"/>
              </a:tblGrid>
              <a:tr h="432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quarterly Bundled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 VIP-ES-FR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22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kWh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/h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Q4 2014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Q3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685,717   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685,717   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727,275   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727,275   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allocated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2,911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2,911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376,939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376,939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688,628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688,628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1,104,214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1,104,214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6 Rectángulo"/>
          <p:cNvSpPr/>
          <p:nvPr/>
        </p:nvSpPr>
        <p:spPr bwMode="auto">
          <a:xfrm>
            <a:off x="395536" y="908720"/>
            <a:ext cx="4049850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Flow</a:t>
            </a:r>
            <a:r>
              <a:rPr lang="es-ES_tradnl" sz="1800" dirty="0">
                <a:solidFill>
                  <a:schemeClr val="tx2"/>
                </a:solidFill>
                <a:latin typeface="+mn-lt"/>
                <a:cs typeface="+mn-cs"/>
              </a:rPr>
              <a:t> North-South (France-</a:t>
            </a: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Spain</a:t>
            </a:r>
            <a:r>
              <a:rPr lang="es-ES_tradnl" sz="1800" dirty="0">
                <a:solidFill>
                  <a:schemeClr val="tx2"/>
                </a:solidFill>
                <a:latin typeface="+mn-lt"/>
                <a:cs typeface="+mn-cs"/>
              </a:rPr>
              <a:t>)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020272" y="3429000"/>
            <a:ext cx="15552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Capacities at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25º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23528" y="3797395"/>
            <a:ext cx="849694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rgbClr val="002060"/>
                </a:solidFill>
              </a:rPr>
              <a:t>Non allocated capacity </a:t>
            </a:r>
            <a:r>
              <a:rPr lang="en-US" sz="1600" b="0" dirty="0" smtClean="0">
                <a:solidFill>
                  <a:srgbClr val="002060"/>
                </a:solidFill>
              </a:rPr>
              <a:t>consists of </a:t>
            </a:r>
            <a:r>
              <a:rPr lang="en-US" sz="1600" b="0" dirty="0">
                <a:solidFill>
                  <a:srgbClr val="002060"/>
                </a:solidFill>
              </a:rPr>
              <a:t>capacity not allocated in the yearly product auction 2014 and capacity </a:t>
            </a:r>
            <a:r>
              <a:rPr lang="en-US" sz="1600" b="0" dirty="0" smtClean="0">
                <a:solidFill>
                  <a:srgbClr val="002060"/>
                </a:solidFill>
              </a:rPr>
              <a:t>at the IP </a:t>
            </a:r>
            <a:r>
              <a:rPr lang="en-US" sz="1600" b="0" dirty="0" err="1">
                <a:solidFill>
                  <a:srgbClr val="002060"/>
                </a:solidFill>
              </a:rPr>
              <a:t>Irún-Biriatou</a:t>
            </a:r>
            <a:r>
              <a:rPr lang="en-US" sz="1600" b="0" dirty="0">
                <a:solidFill>
                  <a:srgbClr val="002060"/>
                </a:solidFill>
              </a:rPr>
              <a:t> in summer season:</a:t>
            </a:r>
          </a:p>
          <a:p>
            <a:pPr algn="just"/>
            <a:endParaRPr lang="en-US" sz="1600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2060"/>
                </a:solidFill>
              </a:rPr>
              <a:t>North-South: (France-Spain): </a:t>
            </a:r>
          </a:p>
          <a:p>
            <a:pPr marL="1657350" lvl="3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rgbClr val="002060"/>
                </a:solidFill>
              </a:rPr>
              <a:t>Nov </a:t>
            </a:r>
            <a:r>
              <a:rPr lang="en-US" sz="1600" b="0" dirty="0">
                <a:solidFill>
                  <a:srgbClr val="002060"/>
                </a:solidFill>
              </a:rPr>
              <a:t>2014 – Mar 2015: 0 kWh/d</a:t>
            </a:r>
          </a:p>
          <a:p>
            <a:pPr marL="1657350" lvl="3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2060"/>
                </a:solidFill>
              </a:rPr>
              <a:t>Apr 2015 – Oct 2015: </a:t>
            </a:r>
            <a:r>
              <a:rPr lang="en-US" sz="1600" b="0" dirty="0" smtClean="0">
                <a:solidFill>
                  <a:srgbClr val="002060"/>
                </a:solidFill>
              </a:rPr>
              <a:t>10,000,000 </a:t>
            </a:r>
            <a:r>
              <a:rPr lang="en-US" sz="1600" b="0" dirty="0">
                <a:solidFill>
                  <a:srgbClr val="002060"/>
                </a:solidFill>
              </a:rPr>
              <a:t>kWh/d</a:t>
            </a:r>
          </a:p>
        </p:txBody>
      </p:sp>
    </p:spTree>
    <p:extLst>
      <p:ext uri="{BB962C8B-B14F-4D97-AF65-F5344CB8AC3E}">
        <p14:creationId xmlns:p14="http://schemas.microsoft.com/office/powerpoint/2010/main" val="476759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907924"/>
              </p:ext>
            </p:extLst>
          </p:nvPr>
        </p:nvGraphicFramePr>
        <p:xfrm>
          <a:off x="360697" y="1107175"/>
          <a:ext cx="8387766" cy="2033793"/>
        </p:xfrm>
        <a:graphic>
          <a:graphicData uri="http://schemas.openxmlformats.org/drawingml/2006/table">
            <a:tbl>
              <a:tblPr/>
              <a:tblGrid>
                <a:gridCol w="2457706"/>
                <a:gridCol w="1482515"/>
                <a:gridCol w="1482515"/>
                <a:gridCol w="1482515"/>
                <a:gridCol w="1482515"/>
              </a:tblGrid>
              <a:tr h="432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quarterly Bundled capacity auction VIP-ES-PT</a:t>
                      </a:r>
                      <a:endParaRPr lang="en-US" sz="16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22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kWh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/h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Q4 2014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Q3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600,000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allocated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1,077,507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1,077,507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1,077,507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1,077,507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1,677,507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1,677,507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1,677,507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1,677,507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728169"/>
              </p:ext>
            </p:extLst>
          </p:nvPr>
        </p:nvGraphicFramePr>
        <p:xfrm>
          <a:off x="360698" y="3483439"/>
          <a:ext cx="8387766" cy="2033793"/>
        </p:xfrm>
        <a:graphic>
          <a:graphicData uri="http://schemas.openxmlformats.org/drawingml/2006/table">
            <a:tbl>
              <a:tblPr/>
              <a:tblGrid>
                <a:gridCol w="2457706"/>
                <a:gridCol w="1482515"/>
                <a:gridCol w="1482515"/>
                <a:gridCol w="1482515"/>
                <a:gridCol w="1482515"/>
              </a:tblGrid>
              <a:tr h="432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quarterly Bundled 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auction</a:t>
                      </a:r>
                      <a:r>
                        <a:rPr lang="en-US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VIP-ES-PT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22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kWh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/h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Q4 2014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Q3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Technical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333,333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333,333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333,333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333,333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allocated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3,000,000</a:t>
                      </a:r>
                      <a:endParaRPr lang="es-E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3,000,000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3,000,000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3,000,000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</a:t>
                      </a:r>
                      <a:r>
                        <a:rPr lang="es-E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3,333,333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3,333,333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3,333,333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3,333,333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 bwMode="auto">
          <a:xfrm>
            <a:off x="539552" y="764704"/>
            <a:ext cx="4752528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Flow</a:t>
            </a:r>
            <a:r>
              <a:rPr lang="es-ES_tradnl" sz="18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Spain</a:t>
            </a:r>
            <a:r>
              <a:rPr lang="es-ES_tradnl" sz="1800" dirty="0">
                <a:solidFill>
                  <a:schemeClr val="tx2"/>
                </a:solidFill>
                <a:latin typeface="+mn-lt"/>
                <a:cs typeface="+mn-cs"/>
              </a:rPr>
              <a:t>-Portugal</a:t>
            </a:r>
          </a:p>
        </p:txBody>
      </p:sp>
      <p:sp>
        <p:nvSpPr>
          <p:cNvPr id="7" name="6 Rectángulo"/>
          <p:cNvSpPr/>
          <p:nvPr/>
        </p:nvSpPr>
        <p:spPr bwMode="auto">
          <a:xfrm>
            <a:off x="539552" y="3140968"/>
            <a:ext cx="4752528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Flow</a:t>
            </a:r>
            <a:r>
              <a:rPr lang="es-ES_tradnl" sz="1800" dirty="0">
                <a:solidFill>
                  <a:schemeClr val="tx2"/>
                </a:solidFill>
                <a:latin typeface="+mn-lt"/>
                <a:cs typeface="+mn-cs"/>
              </a:rPr>
              <a:t> Portugal-</a:t>
            </a: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Spain</a:t>
            </a:r>
            <a:endParaRPr lang="es-ES_tradnl" sz="18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 dirty="0"/>
              <a:t>3</a:t>
            </a:r>
            <a:r>
              <a:rPr lang="en-US" altLang="es-ES" dirty="0" smtClean="0"/>
              <a:t>. </a:t>
            </a:r>
            <a:r>
              <a:rPr lang="en-US" altLang="es-ES" dirty="0"/>
              <a:t>Quarterly Capacities (June Auction) </a:t>
            </a:r>
            <a:endParaRPr lang="es-ES_tradn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254144" y="3153122"/>
            <a:ext cx="15552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Capacities at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25º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23528" y="5518973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rgbClr val="002060"/>
                </a:solidFill>
              </a:rPr>
              <a:t>Non allocated capacity </a:t>
            </a:r>
            <a:r>
              <a:rPr lang="en-US" sz="1600" b="0" dirty="0">
                <a:solidFill>
                  <a:srgbClr val="002060"/>
                </a:solidFill>
              </a:rPr>
              <a:t>consists of capacity not allocated in the yearly product auction 2014.</a:t>
            </a:r>
          </a:p>
        </p:txBody>
      </p:sp>
    </p:spTree>
    <p:extLst>
      <p:ext uri="{BB962C8B-B14F-4D97-AF65-F5344CB8AC3E}">
        <p14:creationId xmlns:p14="http://schemas.microsoft.com/office/powerpoint/2010/main" val="21413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234477"/>
              </p:ext>
            </p:extLst>
          </p:nvPr>
        </p:nvGraphicFramePr>
        <p:xfrm>
          <a:off x="367610" y="1772816"/>
          <a:ext cx="8387766" cy="1577282"/>
        </p:xfrm>
        <a:graphic>
          <a:graphicData uri="http://schemas.openxmlformats.org/drawingml/2006/table">
            <a:tbl>
              <a:tblPr/>
              <a:tblGrid>
                <a:gridCol w="2457706"/>
                <a:gridCol w="1482515"/>
                <a:gridCol w="1482515"/>
                <a:gridCol w="1482515"/>
                <a:gridCol w="1482515"/>
              </a:tblGrid>
              <a:tr h="432049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Firm annual quarterly Unbundled capacity auction VIP-ES-PT</a:t>
                      </a:r>
                      <a:endParaRPr lang="en-US" sz="1600" b="1" i="0" u="none" strike="noStrike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23221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kWh</a:t>
                      </a:r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/h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Q4 2014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Q1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Q2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Q3 2015</a:t>
                      </a:r>
                      <a:endParaRPr lang="es-ES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7A6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Non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allocated</a:t>
                      </a:r>
                      <a:r>
                        <a:rPr lang="es-E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endParaRPr lang="es-E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232,727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232,727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232,727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232,727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511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capacity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offered</a:t>
                      </a:r>
                      <a:endParaRPr lang="es-E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232,727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232,727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232,727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232,727</a:t>
                      </a:r>
                    </a:p>
                  </a:txBody>
                  <a:tcPr marL="6450" marR="6450" marT="6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 bwMode="auto">
          <a:xfrm>
            <a:off x="391458" y="930206"/>
            <a:ext cx="4752528" cy="3693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  <a:buClr>
                <a:srgbClr val="006A9A"/>
              </a:buClr>
              <a:buSzPct val="120000"/>
            </a:pP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Flow</a:t>
            </a:r>
            <a:r>
              <a:rPr lang="es-ES_tradnl" sz="1800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s-ES_tradnl" sz="1800" dirty="0" err="1">
                <a:solidFill>
                  <a:schemeClr val="tx2"/>
                </a:solidFill>
                <a:latin typeface="+mn-lt"/>
                <a:cs typeface="+mn-cs"/>
              </a:rPr>
              <a:t>Spain</a:t>
            </a:r>
            <a:r>
              <a:rPr lang="es-ES_tradnl" sz="1800" dirty="0">
                <a:solidFill>
                  <a:schemeClr val="tx2"/>
                </a:solidFill>
                <a:latin typeface="+mn-lt"/>
                <a:cs typeface="+mn-cs"/>
              </a:rPr>
              <a:t>-Portugal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ES" dirty="0"/>
              <a:t>4</a:t>
            </a:r>
            <a:r>
              <a:rPr lang="en-US" altLang="es-ES" dirty="0" smtClean="0"/>
              <a:t>. </a:t>
            </a:r>
            <a:r>
              <a:rPr lang="en-US" altLang="es-ES" dirty="0"/>
              <a:t>Quarterly Capacities (June Auction) </a:t>
            </a:r>
            <a:endParaRPr lang="es-ES_tradn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121222" y="3429000"/>
            <a:ext cx="15552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Capacities at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25º 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23528" y="136225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2060"/>
                </a:solidFill>
              </a:rPr>
              <a:t>REN side</a:t>
            </a:r>
            <a:endParaRPr lang="en-US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920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58850" y="2852936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US" sz="3200" dirty="0" smtClean="0">
                <a:solidFill>
                  <a:srgbClr val="2A4677"/>
                </a:solidFill>
              </a:rPr>
              <a:t>IV. Balancing </a:t>
            </a:r>
            <a:r>
              <a:rPr lang="en-US" sz="3200" dirty="0">
                <a:solidFill>
                  <a:srgbClr val="2A4677"/>
                </a:solidFill>
              </a:rPr>
              <a:t>and </a:t>
            </a:r>
            <a:r>
              <a:rPr lang="en-US" sz="3200" dirty="0" smtClean="0">
                <a:solidFill>
                  <a:srgbClr val="2A4677"/>
                </a:solidFill>
              </a:rPr>
              <a:t>Interoperability</a:t>
            </a:r>
            <a:endParaRPr lang="en-GB" sz="3200" dirty="0">
              <a:solidFill>
                <a:srgbClr val="2A46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846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2"/>
                </a:solidFill>
              </a:rPr>
              <a:t>Harmonisation priorities for 2015 of CAM, BAL &amp; INT NC: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Balancing regimes of </a:t>
            </a:r>
            <a:r>
              <a:rPr lang="en-US" sz="1800" dirty="0" err="1"/>
              <a:t>GRTgaz</a:t>
            </a:r>
            <a:r>
              <a:rPr lang="en-US" sz="1800" dirty="0"/>
              <a:t> and TIGF </a:t>
            </a:r>
            <a:r>
              <a:rPr lang="en-US" sz="1800" dirty="0" smtClean="0"/>
              <a:t>will converge </a:t>
            </a:r>
            <a:r>
              <a:rPr lang="en-US" sz="1800" dirty="0"/>
              <a:t>in order to be able to offer a common VTP in the south of France by 1</a:t>
            </a:r>
            <a:r>
              <a:rPr lang="en-US" sz="1800" baseline="30000" dirty="0"/>
              <a:t>st</a:t>
            </a:r>
            <a:r>
              <a:rPr lang="en-US" sz="1800" dirty="0"/>
              <a:t> April </a:t>
            </a:r>
            <a:r>
              <a:rPr lang="en-US" sz="1800" dirty="0" smtClean="0"/>
              <a:t>2015</a:t>
            </a:r>
            <a:endParaRPr lang="en-US" sz="1800" dirty="0"/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err="1" smtClean="0"/>
              <a:t>Harmonisation</a:t>
            </a:r>
            <a:r>
              <a:rPr lang="en-US" sz="1800" dirty="0" smtClean="0"/>
              <a:t> priorities for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November 2015:</a:t>
            </a:r>
          </a:p>
          <a:p>
            <a:pPr marL="4762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Gas day (according to CAM NC and BAL NC)</a:t>
            </a:r>
          </a:p>
          <a:p>
            <a:pPr marL="4762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Nomination </a:t>
            </a:r>
            <a:r>
              <a:rPr lang="en-US" sz="1800" dirty="0"/>
              <a:t>and re-nomination procedures at IPs (according to the BAL NC</a:t>
            </a:r>
            <a:r>
              <a:rPr lang="en-US" sz="1800" dirty="0" smtClean="0"/>
              <a:t>): Bilateral </a:t>
            </a:r>
            <a:r>
              <a:rPr lang="en-US" sz="1800" dirty="0"/>
              <a:t>discussions between adjacent TSOs in order to fulfill with the Target </a:t>
            </a:r>
            <a:r>
              <a:rPr lang="en-US" sz="1800" dirty="0" smtClean="0"/>
              <a:t>Model. </a:t>
            </a:r>
            <a:r>
              <a:rPr lang="en-US" sz="1800" dirty="0"/>
              <a:t>Once agreed, it will be specified in the interconnection agreements.</a:t>
            </a:r>
          </a:p>
          <a:p>
            <a:pPr marL="4762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Data exchange (according to the INT NC): </a:t>
            </a:r>
          </a:p>
          <a:p>
            <a:pPr marL="876300" lvl="2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An </a:t>
            </a:r>
            <a:r>
              <a:rPr lang="en-US" sz="1400" dirty="0"/>
              <a:t>Integrated Data Exchange solution (HTTP/S-SOAP, </a:t>
            </a:r>
            <a:r>
              <a:rPr lang="en-US" sz="1400" dirty="0" err="1"/>
              <a:t>Edig@s-XML</a:t>
            </a:r>
            <a:r>
              <a:rPr lang="en-US" sz="1400" dirty="0"/>
              <a:t>) has been implemented for the TSO-TSO communication</a:t>
            </a:r>
            <a:r>
              <a:rPr lang="en-US" sz="1400" dirty="0" smtClean="0"/>
              <a:t>. </a:t>
            </a:r>
          </a:p>
          <a:p>
            <a:pPr marL="876300" lvl="2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smtClean="0"/>
              <a:t>For </a:t>
            </a:r>
            <a:r>
              <a:rPr lang="en-US" sz="1400" dirty="0"/>
              <a:t>the TSO-Network User communication, both an Integrated Data Exchange solution and an Interactive Data Exchange solution will be </a:t>
            </a:r>
            <a:r>
              <a:rPr lang="en-US" sz="1400" dirty="0" smtClean="0"/>
              <a:t>offered.</a:t>
            </a:r>
          </a:p>
          <a:p>
            <a:pPr marL="4762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Reference temperature (capacity</a:t>
            </a:r>
            <a:r>
              <a:rPr lang="en-US" sz="1800" dirty="0"/>
              <a:t> </a:t>
            </a:r>
            <a:r>
              <a:rPr lang="en-US" sz="1800" dirty="0" smtClean="0"/>
              <a:t>and nominations) (according to the INT NC)</a:t>
            </a:r>
            <a:endParaRPr lang="en-US" sz="1800" dirty="0"/>
          </a:p>
          <a:p>
            <a:pPr marL="476250" lvl="1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0075" y="333375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5715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 smtClean="0"/>
              <a:t>1. Preliminary identification of priorities for IPs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17010385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3350602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0" dirty="0" smtClean="0"/>
              <a:t>Thank you for your attention!</a:t>
            </a:r>
            <a:endParaRPr lang="en-US" sz="44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723467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8723EEEA42D647B7285FE7C7BD1D41" ma:contentTypeVersion="30" ma:contentTypeDescription="Create a new document." ma:contentTypeScope="" ma:versionID="c6e527b4eae59792fcb849504b7ff952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8680840ea61619d02341c7615e4007e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ACER-2015-07746</_dlc_DocId>
    <_dlc_DocIdUrl xmlns="985daa2e-53d8-4475-82b8-9c7d25324e34">
      <Url>http://s-do-prod-ap/Events/28th-IG-meeting/_layouts/DocIdRedir.aspx?ID=ACER-2015-07746</Url>
      <Description>ACER-2015-07746</Description>
    </_dlc_DocIdUrl>
    <ACER_Abstract xmlns="985daa2e-53d8-4475-82b8-9c7d25324e34" xsi:nil="true"/>
  </documentManagement>
</p:properties>
</file>

<file path=customXml/itemProps1.xml><?xml version="1.0" encoding="utf-8"?>
<ds:datastoreItem xmlns:ds="http://schemas.openxmlformats.org/officeDocument/2006/customXml" ds:itemID="{1A81C798-F320-477A-AEAC-84551B77052B}"/>
</file>

<file path=customXml/itemProps2.xml><?xml version="1.0" encoding="utf-8"?>
<ds:datastoreItem xmlns:ds="http://schemas.openxmlformats.org/officeDocument/2006/customXml" ds:itemID="{D9C21BFC-BD25-4B60-88C9-DCC8A8E176F4}"/>
</file>

<file path=customXml/itemProps3.xml><?xml version="1.0" encoding="utf-8"?>
<ds:datastoreItem xmlns:ds="http://schemas.openxmlformats.org/officeDocument/2006/customXml" ds:itemID="{4FCEB934-D0C1-4192-80E1-7871419680AC}"/>
</file>

<file path=customXml/itemProps4.xml><?xml version="1.0" encoding="utf-8"?>
<ds:datastoreItem xmlns:ds="http://schemas.openxmlformats.org/officeDocument/2006/customXml" ds:itemID="{0BF25ED8-0BBC-4D70-893F-B2BA107CAE9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7571</TotalTime>
  <Words>570</Words>
  <Application>Microsoft Office PowerPoint</Application>
  <PresentationFormat>Presentación en pantalla (4:3)</PresentationFormat>
  <Paragraphs>147</Paragraphs>
  <Slides>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1_Vorlage Power Point</vt:lpstr>
      <vt:lpstr>2_Vorlage Power Point</vt:lpstr>
      <vt:lpstr>3_Vorlage Power Point</vt:lpstr>
      <vt:lpstr>4_Vorlage Power Point</vt:lpstr>
      <vt:lpstr>5_Vorlage Power Point</vt:lpstr>
      <vt:lpstr> </vt:lpstr>
      <vt:lpstr>Presentación de PowerPoint</vt:lpstr>
      <vt:lpstr>1. Quarterly Capacities (June Auction) </vt:lpstr>
      <vt:lpstr>2. Quarterly Capacities (June Auction) </vt:lpstr>
      <vt:lpstr>3. Quarterly Capacities (June Auction) </vt:lpstr>
      <vt:lpstr>4. Quarterly Capacities (June Auction)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Maximiliano MIGLIO</dc:creator>
  <cp:lastModifiedBy>Enagás</cp:lastModifiedBy>
  <cp:revision>1071</cp:revision>
  <cp:lastPrinted>2013-01-28T07:56:55Z</cp:lastPrinted>
  <dcterms:modified xsi:type="dcterms:W3CDTF">2014-04-28T17:23:32Z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0x010100D18723EEEA42D647B7285FE7C7BD1D41</vt:lpwstr>
  </property>
  <property fmtid="{D5CDD505-2E9C-101B-9397-08002B2CF9AE}" pid="3" name="_dlc_DocIdItemGuid">
    <vt:lpwstr>2e104849-7c92-480a-aae6-93f0c912ee97</vt:lpwstr>
  </property>
</Properties>
</file>