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6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797" r:id="rId2"/>
    <p:sldMasterId id="2147483800" r:id="rId3"/>
    <p:sldMasterId id="2147483803" r:id="rId4"/>
    <p:sldMasterId id="2147483806" r:id="rId5"/>
  </p:sldMasterIdLst>
  <p:notesMasterIdLst>
    <p:notesMasterId r:id="rId15"/>
  </p:notesMasterIdLst>
  <p:handoutMasterIdLst>
    <p:handoutMasterId r:id="rId16"/>
  </p:handoutMasterIdLst>
  <p:sldIdLst>
    <p:sldId id="291" r:id="rId6"/>
    <p:sldId id="595" r:id="rId7"/>
    <p:sldId id="591" r:id="rId8"/>
    <p:sldId id="592" r:id="rId9"/>
    <p:sldId id="593" r:id="rId10"/>
    <p:sldId id="594" r:id="rId11"/>
    <p:sldId id="589" r:id="rId12"/>
    <p:sldId id="590" r:id="rId13"/>
    <p:sldId id="532" r:id="rId14"/>
  </p:sldIdLst>
  <p:sldSz cx="9144000" cy="6858000" type="screen4x3"/>
  <p:notesSz cx="6797675" cy="987425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9900"/>
    <a:srgbClr val="FF0000"/>
    <a:srgbClr val="00FF00"/>
    <a:srgbClr val="FFFF00"/>
    <a:srgbClr val="DDDDDD"/>
    <a:srgbClr val="CC3300"/>
    <a:srgbClr val="C0C0C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8713" autoAdjust="0"/>
  </p:normalViewPr>
  <p:slideViewPr>
    <p:cSldViewPr showGuides="1">
      <p:cViewPr>
        <p:scale>
          <a:sx n="100" d="100"/>
          <a:sy n="100" d="100"/>
        </p:scale>
        <p:origin x="-1542" y="-342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3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5" Type="http://schemas.openxmlformats.org/officeDocument/2006/relationships/customXml" Target="../customXml/item4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993"/>
            <a:ext cx="4984750" cy="444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8537166-9CE7-4BDA-9BEA-323227B419EF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9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626" y="6373514"/>
            <a:ext cx="504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074957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69" y="1471313"/>
            <a:ext cx="4116603" cy="6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1663304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626" y="6373514"/>
            <a:ext cx="504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09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386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69" y="1471313"/>
            <a:ext cx="4116603" cy="6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1663304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68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105" y="6256097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2777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105" y="6256097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7251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410200"/>
            <a:ext cx="7405688" cy="733425"/>
          </a:xfrm>
        </p:spPr>
        <p:txBody>
          <a:bodyPr/>
          <a:lstStyle/>
          <a:p>
            <a:pPr algn="ctr"/>
            <a:r>
              <a:rPr lang="en-US" sz="2000" dirty="0" smtClean="0"/>
              <a:t>28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IG </a:t>
            </a:r>
            <a:r>
              <a:rPr lang="en-US" sz="2000" dirty="0"/>
              <a:t>meeting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29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April 2014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2852936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err="1" smtClean="0"/>
              <a:t>Enagás</a:t>
            </a:r>
            <a:r>
              <a:rPr lang="en-GB" sz="3200" dirty="0" smtClean="0"/>
              <a:t>, </a:t>
            </a:r>
            <a:r>
              <a:rPr lang="en-GB" sz="3200" dirty="0" err="1" smtClean="0"/>
              <a:t>GRTgaz</a:t>
            </a:r>
            <a:r>
              <a:rPr lang="en-GB" sz="3200" dirty="0" smtClean="0"/>
              <a:t>, REN and TIGF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958850" y="2852936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smtClean="0"/>
              <a:t>II.2 </a:t>
            </a:r>
            <a:r>
              <a:rPr lang="en-GB" sz="3200" dirty="0"/>
              <a:t>Quarterly capacity auction on 3</a:t>
            </a:r>
            <a:r>
              <a:rPr lang="en-GB" sz="3200" baseline="30000" dirty="0"/>
              <a:t>rd</a:t>
            </a:r>
            <a:r>
              <a:rPr lang="en-GB" sz="3200" dirty="0"/>
              <a:t> of June </a:t>
            </a:r>
            <a:r>
              <a:rPr lang="en-GB" sz="3200" dirty="0" smtClean="0"/>
              <a:t>2014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58066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1</a:t>
            </a:r>
            <a:r>
              <a:rPr lang="en-US" altLang="es-ES" dirty="0" smtClean="0"/>
              <a:t>. </a:t>
            </a:r>
            <a:r>
              <a:rPr lang="en-US" altLang="es-ES" dirty="0"/>
              <a:t>Quarterly Capacities (June Auction) </a:t>
            </a:r>
            <a:endParaRPr lang="es-ES_tradn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772457"/>
              </p:ext>
            </p:extLst>
          </p:nvPr>
        </p:nvGraphicFramePr>
        <p:xfrm>
          <a:off x="216681" y="1395207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 VIP-ES-FR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706,496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706,496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723,119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723,119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872,772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872,772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1,022,384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1,022,384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1,579,268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1,579,268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1,745,503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1,745,503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 bwMode="auto">
          <a:xfrm>
            <a:off x="395536" y="908720"/>
            <a:ext cx="4049850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South-North (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-France)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20272" y="3429000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Capacities at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25º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23528" y="3789040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1600" dirty="0">
                <a:solidFill>
                  <a:srgbClr val="002060"/>
                </a:solidFill>
              </a:rPr>
              <a:t>Non allocated capacity </a:t>
            </a:r>
            <a:r>
              <a:rPr lang="en-US" sz="1600" b="0" dirty="0" smtClean="0">
                <a:solidFill>
                  <a:srgbClr val="002060"/>
                </a:solidFill>
              </a:rPr>
              <a:t>consists of </a:t>
            </a:r>
            <a:r>
              <a:rPr lang="en-US" sz="1600" b="0" dirty="0">
                <a:solidFill>
                  <a:srgbClr val="002060"/>
                </a:solidFill>
              </a:rPr>
              <a:t>capacity not allocated in the yearly product auction 2014 and capacity </a:t>
            </a:r>
            <a:r>
              <a:rPr lang="en-US" sz="1600" b="0" dirty="0" smtClean="0">
                <a:solidFill>
                  <a:srgbClr val="002060"/>
                </a:solidFill>
              </a:rPr>
              <a:t>at the </a:t>
            </a:r>
            <a:r>
              <a:rPr lang="en-US" sz="1600" b="0" dirty="0">
                <a:solidFill>
                  <a:srgbClr val="002060"/>
                </a:solidFill>
              </a:rPr>
              <a:t>IP </a:t>
            </a:r>
            <a:r>
              <a:rPr lang="en-US" sz="1600" b="0" dirty="0" err="1">
                <a:solidFill>
                  <a:srgbClr val="002060"/>
                </a:solidFill>
              </a:rPr>
              <a:t>Irún-Biriatou</a:t>
            </a:r>
            <a:r>
              <a:rPr lang="en-US" sz="1600" b="0" dirty="0">
                <a:solidFill>
                  <a:srgbClr val="002060"/>
                </a:solidFill>
              </a:rPr>
              <a:t> in summer season:</a:t>
            </a:r>
          </a:p>
          <a:p>
            <a:pPr algn="just"/>
            <a:endParaRPr lang="en-US" sz="1600" b="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South-North: (Spain-France): </a:t>
            </a:r>
            <a:endParaRPr lang="en-US" sz="1600" b="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657350" lvl="8" indent="-285750" algn="just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Nov 2014 – Mar 2015: </a:t>
            </a:r>
            <a:r>
              <a:rPr lang="en-US" sz="1600" b="0" dirty="0" smtClean="0">
                <a:solidFill>
                  <a:srgbClr val="002060"/>
                </a:solidFill>
              </a:rPr>
              <a:t>5,000,000 </a:t>
            </a:r>
            <a:r>
              <a:rPr lang="en-US" sz="1600" b="0" dirty="0">
                <a:solidFill>
                  <a:srgbClr val="002060"/>
                </a:solidFill>
              </a:rPr>
              <a:t>kWh/d</a:t>
            </a:r>
          </a:p>
          <a:p>
            <a:pPr marL="1657350" lvl="8" indent="-285750" algn="just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Apr 2015 – Oct 2015: </a:t>
            </a:r>
            <a:r>
              <a:rPr lang="en-US" sz="1600" b="0" dirty="0" smtClean="0">
                <a:solidFill>
                  <a:srgbClr val="002060"/>
                </a:solidFill>
              </a:rPr>
              <a:t>9,000,000 </a:t>
            </a:r>
            <a:r>
              <a:rPr lang="en-US" sz="1600" b="0" dirty="0">
                <a:solidFill>
                  <a:srgbClr val="002060"/>
                </a:solidFill>
              </a:rPr>
              <a:t>kWh/d</a:t>
            </a:r>
          </a:p>
        </p:txBody>
      </p:sp>
    </p:spTree>
    <p:extLst>
      <p:ext uri="{BB962C8B-B14F-4D97-AF65-F5344CB8AC3E}">
        <p14:creationId xmlns:p14="http://schemas.microsoft.com/office/powerpoint/2010/main" val="2025033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2</a:t>
            </a:r>
            <a:r>
              <a:rPr lang="en-US" altLang="es-ES" dirty="0" smtClean="0"/>
              <a:t>. </a:t>
            </a:r>
            <a:r>
              <a:rPr lang="en-US" altLang="es-ES" dirty="0"/>
              <a:t>Quarterly Capacities (June Auction) </a:t>
            </a:r>
            <a:endParaRPr lang="es-ES_tradnl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034728"/>
              </p:ext>
            </p:extLst>
          </p:nvPr>
        </p:nvGraphicFramePr>
        <p:xfrm>
          <a:off x="216682" y="1395207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 VIP-ES-FR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685,717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685,717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727,275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727,275   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2,911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2,911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376,939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376,939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688,628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688,628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1,104,214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1,104,214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 bwMode="auto">
          <a:xfrm>
            <a:off x="395536" y="908720"/>
            <a:ext cx="4049850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North-South (France-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20272" y="3429000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Capacities at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25º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23528" y="3797395"/>
            <a:ext cx="849694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002060"/>
                </a:solidFill>
              </a:rPr>
              <a:t>Non allocated capacity </a:t>
            </a:r>
            <a:r>
              <a:rPr lang="en-US" sz="1600" b="0" dirty="0" smtClean="0">
                <a:solidFill>
                  <a:srgbClr val="002060"/>
                </a:solidFill>
              </a:rPr>
              <a:t>consists of </a:t>
            </a:r>
            <a:r>
              <a:rPr lang="en-US" sz="1600" b="0" dirty="0">
                <a:solidFill>
                  <a:srgbClr val="002060"/>
                </a:solidFill>
              </a:rPr>
              <a:t>capacity not allocated in the yearly product auction 2014 and capacity </a:t>
            </a:r>
            <a:r>
              <a:rPr lang="en-US" sz="1600" b="0" dirty="0" smtClean="0">
                <a:solidFill>
                  <a:srgbClr val="002060"/>
                </a:solidFill>
              </a:rPr>
              <a:t>at the IP </a:t>
            </a:r>
            <a:r>
              <a:rPr lang="en-US" sz="1600" b="0" dirty="0" err="1">
                <a:solidFill>
                  <a:srgbClr val="002060"/>
                </a:solidFill>
              </a:rPr>
              <a:t>Irún-Biriatou</a:t>
            </a:r>
            <a:r>
              <a:rPr lang="en-US" sz="1600" b="0" dirty="0">
                <a:solidFill>
                  <a:srgbClr val="002060"/>
                </a:solidFill>
              </a:rPr>
              <a:t> in summer season:</a:t>
            </a:r>
          </a:p>
          <a:p>
            <a:pPr algn="just"/>
            <a:endParaRPr lang="en-US" sz="160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North-South: (France-Spain): </a:t>
            </a:r>
          </a:p>
          <a:p>
            <a:pPr marL="1657350" lvl="3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rgbClr val="002060"/>
                </a:solidFill>
              </a:rPr>
              <a:t>Nov </a:t>
            </a:r>
            <a:r>
              <a:rPr lang="en-US" sz="1600" b="0" dirty="0">
                <a:solidFill>
                  <a:srgbClr val="002060"/>
                </a:solidFill>
              </a:rPr>
              <a:t>2014 – Mar 2015: 0 kWh/d</a:t>
            </a:r>
          </a:p>
          <a:p>
            <a:pPr marL="1657350" lvl="3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2060"/>
                </a:solidFill>
              </a:rPr>
              <a:t>Apr 2015 – Oct 2015: </a:t>
            </a:r>
            <a:r>
              <a:rPr lang="en-US" sz="1600" b="0" dirty="0" smtClean="0">
                <a:solidFill>
                  <a:srgbClr val="002060"/>
                </a:solidFill>
              </a:rPr>
              <a:t>10,000,000 </a:t>
            </a:r>
            <a:r>
              <a:rPr lang="en-US" sz="1600" b="0" dirty="0">
                <a:solidFill>
                  <a:srgbClr val="002060"/>
                </a:solidFill>
              </a:rPr>
              <a:t>kWh/d</a:t>
            </a:r>
          </a:p>
        </p:txBody>
      </p:sp>
    </p:spTree>
    <p:extLst>
      <p:ext uri="{BB962C8B-B14F-4D97-AF65-F5344CB8AC3E}">
        <p14:creationId xmlns:p14="http://schemas.microsoft.com/office/powerpoint/2010/main" val="476759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907924"/>
              </p:ext>
            </p:extLst>
          </p:nvPr>
        </p:nvGraphicFramePr>
        <p:xfrm>
          <a:off x="360697" y="1107175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quarterly Bundled capacity auction VIP-ES-PT</a:t>
                      </a:r>
                      <a:endParaRPr 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1,077,507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1,077,507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1,077,507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1,077,507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1,677,507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1,677,507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1,677,507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1,677,507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728169"/>
              </p:ext>
            </p:extLst>
          </p:nvPr>
        </p:nvGraphicFramePr>
        <p:xfrm>
          <a:off x="360698" y="3483439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</a:t>
                      </a:r>
                      <a:r>
                        <a:rPr lang="en-US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VIP-ES-PT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3,000,000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3,000,000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3,000,000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3,000,000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3,333,333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3,333,333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3,333,333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3,333,333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 bwMode="auto">
          <a:xfrm>
            <a:off x="539552" y="764704"/>
            <a:ext cx="4752528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-Portugal</a:t>
            </a:r>
          </a:p>
        </p:txBody>
      </p:sp>
      <p:sp>
        <p:nvSpPr>
          <p:cNvPr id="7" name="6 Rectángulo"/>
          <p:cNvSpPr/>
          <p:nvPr/>
        </p:nvSpPr>
        <p:spPr bwMode="auto">
          <a:xfrm>
            <a:off x="539552" y="3140968"/>
            <a:ext cx="4752528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Portugal-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endParaRPr lang="es-ES_tradnl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3</a:t>
            </a:r>
            <a:r>
              <a:rPr lang="en-US" altLang="es-ES" dirty="0" smtClean="0"/>
              <a:t>. </a:t>
            </a:r>
            <a:r>
              <a:rPr lang="en-US" altLang="es-ES" dirty="0"/>
              <a:t>Quarterly Capacities (June Auction) </a:t>
            </a:r>
            <a:endParaRPr lang="es-ES_tradn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254144" y="3153122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Capacities at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25º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23528" y="5518973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002060"/>
                </a:solidFill>
              </a:rPr>
              <a:t>Non allocated capacity </a:t>
            </a:r>
            <a:r>
              <a:rPr lang="en-US" sz="1600" b="0" dirty="0">
                <a:solidFill>
                  <a:srgbClr val="002060"/>
                </a:solidFill>
              </a:rPr>
              <a:t>consists of capacity not allocated in the yearly product auction 2014.</a:t>
            </a:r>
          </a:p>
        </p:txBody>
      </p:sp>
    </p:spTree>
    <p:extLst>
      <p:ext uri="{BB962C8B-B14F-4D97-AF65-F5344CB8AC3E}">
        <p14:creationId xmlns:p14="http://schemas.microsoft.com/office/powerpoint/2010/main" val="21413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234477"/>
              </p:ext>
            </p:extLst>
          </p:nvPr>
        </p:nvGraphicFramePr>
        <p:xfrm>
          <a:off x="367610" y="1772816"/>
          <a:ext cx="8387766" cy="1577282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quarterly Unbundled capacity auction VIP-ES-PT</a:t>
                      </a:r>
                      <a:endParaRPr 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/h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allocated</a:t>
                      </a:r>
                      <a:r>
                        <a:rPr lang="es-E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232,727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 bwMode="auto">
          <a:xfrm>
            <a:off x="391458" y="930206"/>
            <a:ext cx="4752528" cy="36933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Flow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s-ES_tradnl" sz="1800" dirty="0" err="1">
                <a:solidFill>
                  <a:schemeClr val="tx2"/>
                </a:solidFill>
                <a:latin typeface="+mn-lt"/>
                <a:cs typeface="+mn-cs"/>
              </a:rPr>
              <a:t>Spain</a:t>
            </a:r>
            <a:r>
              <a:rPr lang="es-ES_tradnl" sz="1800" dirty="0">
                <a:solidFill>
                  <a:schemeClr val="tx2"/>
                </a:solidFill>
                <a:latin typeface="+mn-lt"/>
                <a:cs typeface="+mn-cs"/>
              </a:rPr>
              <a:t>-Portugal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4</a:t>
            </a:r>
            <a:r>
              <a:rPr lang="en-US" altLang="es-ES" dirty="0" smtClean="0"/>
              <a:t>. </a:t>
            </a:r>
            <a:r>
              <a:rPr lang="en-US" altLang="es-ES" dirty="0"/>
              <a:t>Quarterly Capacities (June Auction) </a:t>
            </a:r>
            <a:endParaRPr lang="es-ES_tradn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121222" y="3429000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Capacities at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25º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23528" y="1362254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REN side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20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2852936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IV. Balancing </a:t>
            </a:r>
            <a:r>
              <a:rPr lang="en-US" sz="3200" dirty="0">
                <a:solidFill>
                  <a:srgbClr val="2A4677"/>
                </a:solidFill>
              </a:rPr>
              <a:t>and </a:t>
            </a:r>
            <a:r>
              <a:rPr lang="en-US" sz="3200" dirty="0" smtClean="0">
                <a:solidFill>
                  <a:srgbClr val="2A4677"/>
                </a:solidFill>
              </a:rPr>
              <a:t>Interoperability</a:t>
            </a:r>
            <a:endParaRPr lang="en-GB" sz="32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46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schemeClr val="tx2"/>
                </a:solidFill>
              </a:rPr>
              <a:t>Harmonisation priorities for 2015 of CAM, BAL &amp; INT NC: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Balancing regimes of </a:t>
            </a:r>
            <a:r>
              <a:rPr lang="en-US" sz="1800" dirty="0" err="1"/>
              <a:t>GRTgaz</a:t>
            </a:r>
            <a:r>
              <a:rPr lang="en-US" sz="1800" dirty="0"/>
              <a:t> and TIGF </a:t>
            </a:r>
            <a:r>
              <a:rPr lang="en-US" sz="1800" dirty="0" smtClean="0"/>
              <a:t>will converge </a:t>
            </a:r>
            <a:r>
              <a:rPr lang="en-US" sz="1800" dirty="0"/>
              <a:t>in order to be able to offer a common VTP in the south of France by 1</a:t>
            </a:r>
            <a:r>
              <a:rPr lang="en-US" sz="1800" baseline="30000" dirty="0"/>
              <a:t>st</a:t>
            </a:r>
            <a:r>
              <a:rPr lang="en-US" sz="1800" dirty="0"/>
              <a:t> April </a:t>
            </a:r>
            <a:r>
              <a:rPr lang="en-US" sz="1800" dirty="0" smtClean="0"/>
              <a:t>2015</a:t>
            </a:r>
            <a:endParaRPr lang="en-US" sz="180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err="1" smtClean="0"/>
              <a:t>Harmonisation</a:t>
            </a:r>
            <a:r>
              <a:rPr lang="en-US" sz="1800" dirty="0" smtClean="0"/>
              <a:t> priorities for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November 2015:</a:t>
            </a:r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Gas day (according to CAM NC and BAL NC)</a:t>
            </a:r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Nomination </a:t>
            </a:r>
            <a:r>
              <a:rPr lang="en-US" sz="1800" dirty="0"/>
              <a:t>and re-nomination procedures at IPs (according to the BAL NC</a:t>
            </a:r>
            <a:r>
              <a:rPr lang="en-US" sz="1800" dirty="0" smtClean="0"/>
              <a:t>): Bilateral </a:t>
            </a:r>
            <a:r>
              <a:rPr lang="en-US" sz="1800" dirty="0"/>
              <a:t>discussions between adjacent TSOs in order to fulfill with the Target </a:t>
            </a:r>
            <a:r>
              <a:rPr lang="en-US" sz="1800" dirty="0" smtClean="0"/>
              <a:t>Model. </a:t>
            </a:r>
            <a:r>
              <a:rPr lang="en-US" sz="1800" dirty="0"/>
              <a:t>Once agreed, it will be specified in the interconnection agreements.</a:t>
            </a:r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Data exchange (according to the INT NC): </a:t>
            </a:r>
          </a:p>
          <a:p>
            <a:pPr marL="876300" lvl="2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An </a:t>
            </a:r>
            <a:r>
              <a:rPr lang="en-US" sz="1400" dirty="0"/>
              <a:t>Integrated Data Exchange solution (HTTP/S-SOAP, </a:t>
            </a:r>
            <a:r>
              <a:rPr lang="en-US" sz="1400" dirty="0" err="1"/>
              <a:t>Edig@s-XML</a:t>
            </a:r>
            <a:r>
              <a:rPr lang="en-US" sz="1400" dirty="0"/>
              <a:t>) has been implemented for the TSO-TSO communication</a:t>
            </a:r>
            <a:r>
              <a:rPr lang="en-US" sz="1400" dirty="0" smtClean="0"/>
              <a:t>. </a:t>
            </a:r>
          </a:p>
          <a:p>
            <a:pPr marL="876300" lvl="2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For </a:t>
            </a:r>
            <a:r>
              <a:rPr lang="en-US" sz="1400" dirty="0"/>
              <a:t>the TSO-Network User communication, both an Integrated Data Exchange solution and an Interactive Data Exchange solution will be </a:t>
            </a:r>
            <a:r>
              <a:rPr lang="en-US" sz="1400" dirty="0" smtClean="0"/>
              <a:t>offered.</a:t>
            </a:r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Reference temperature (capacity</a:t>
            </a:r>
            <a:r>
              <a:rPr lang="en-US" sz="1800" dirty="0"/>
              <a:t> </a:t>
            </a:r>
            <a:r>
              <a:rPr lang="en-US" sz="1800" dirty="0" smtClean="0"/>
              <a:t>and nominations) (according to the INT NC)</a:t>
            </a:r>
            <a:endParaRPr lang="en-US" sz="1800" dirty="0"/>
          </a:p>
          <a:p>
            <a:pPr marL="4762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/>
              <a:t>1. Preliminary identification of priorities for IPs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17010385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8723EEEA42D647B7285FE7C7BD1D41" ma:contentTypeVersion="30" ma:contentTypeDescription="Create a new document." ma:contentTypeScope="" ma:versionID="c6e527b4eae59792fcb849504b7ff952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8680840ea61619d02341c7615e400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ACER-2015-07746</_dlc_DocId>
    <_dlc_DocIdUrl xmlns="985daa2e-53d8-4475-82b8-9c7d25324e34">
      <Url>http://s-do-prod-ap/Events/28th-IG-meeting/_layouts/DocIdRedir.aspx?ID=ACER-2015-07746</Url>
      <Description>ACER-2015-07746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1A81C798-F320-477A-AEAC-84551B77052B}"/>
</file>

<file path=customXml/itemProps2.xml><?xml version="1.0" encoding="utf-8"?>
<ds:datastoreItem xmlns:ds="http://schemas.openxmlformats.org/officeDocument/2006/customXml" ds:itemID="{D9C21BFC-BD25-4B60-88C9-DCC8A8E176F4}"/>
</file>

<file path=customXml/itemProps3.xml><?xml version="1.0" encoding="utf-8"?>
<ds:datastoreItem xmlns:ds="http://schemas.openxmlformats.org/officeDocument/2006/customXml" ds:itemID="{4FCEB934-D0C1-4192-80E1-7871419680AC}"/>
</file>

<file path=customXml/itemProps4.xml><?xml version="1.0" encoding="utf-8"?>
<ds:datastoreItem xmlns:ds="http://schemas.openxmlformats.org/officeDocument/2006/customXml" ds:itemID="{0BF25ED8-0BBC-4D70-893F-B2BA107CAE9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7571</TotalTime>
  <Words>570</Words>
  <Application>Microsoft Office PowerPoint</Application>
  <PresentationFormat>Presentación en pantalla (4:3)</PresentationFormat>
  <Paragraphs>147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1_Vorlage Power Point</vt:lpstr>
      <vt:lpstr>2_Vorlage Power Point</vt:lpstr>
      <vt:lpstr>3_Vorlage Power Point</vt:lpstr>
      <vt:lpstr>4_Vorlage Power Point</vt:lpstr>
      <vt:lpstr>5_Vorlage Power Point</vt:lpstr>
      <vt:lpstr> </vt:lpstr>
      <vt:lpstr>Presentación de PowerPoint</vt:lpstr>
      <vt:lpstr>1. Quarterly Capacities (June Auction) </vt:lpstr>
      <vt:lpstr>2. Quarterly Capacities (June Auction) </vt:lpstr>
      <vt:lpstr>3. Quarterly Capacities (June Auction) </vt:lpstr>
      <vt:lpstr>4. Quarterly Capacities (June Auction)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Maximiliano MIGLIO</dc:creator>
  <cp:lastModifiedBy>Enagás</cp:lastModifiedBy>
  <cp:revision>1071</cp:revision>
  <cp:lastPrinted>2013-01-28T07:56:55Z</cp:lastPrinted>
  <dcterms:modified xsi:type="dcterms:W3CDTF">2014-04-28T17:23:32Z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0x010100D18723EEEA42D647B7285FE7C7BD1D41</vt:lpwstr>
  </property>
  <property fmtid="{D5CDD505-2E9C-101B-9397-08002B2CF9AE}" pid="3" name="_dlc_DocIdItemGuid">
    <vt:lpwstr>2e104849-7c92-480a-aae6-93f0c912ee97</vt:lpwstr>
  </property>
</Properties>
</file>