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95" r:id="rId8"/>
    <p:sldMasterId id="2147483898" r:id="rId9"/>
    <p:sldMasterId id="2147483901" r:id="rId10"/>
  </p:sldMasterIdLst>
  <p:notesMasterIdLst>
    <p:notesMasterId r:id="rId32"/>
  </p:notesMasterIdLst>
  <p:handoutMasterIdLst>
    <p:handoutMasterId r:id="rId33"/>
  </p:handoutMasterIdLst>
  <p:sldIdLst>
    <p:sldId id="291" r:id="rId11"/>
    <p:sldId id="895" r:id="rId12"/>
    <p:sldId id="972" r:id="rId13"/>
    <p:sldId id="973" r:id="rId14"/>
    <p:sldId id="974" r:id="rId15"/>
    <p:sldId id="967" r:id="rId16"/>
    <p:sldId id="976" r:id="rId17"/>
    <p:sldId id="975" r:id="rId18"/>
    <p:sldId id="969" r:id="rId19"/>
    <p:sldId id="977" r:id="rId20"/>
    <p:sldId id="962" r:id="rId21"/>
    <p:sldId id="983" r:id="rId22"/>
    <p:sldId id="964" r:id="rId23"/>
    <p:sldId id="970" r:id="rId24"/>
    <p:sldId id="971" r:id="rId25"/>
    <p:sldId id="981" r:id="rId26"/>
    <p:sldId id="982" r:id="rId27"/>
    <p:sldId id="961" r:id="rId28"/>
    <p:sldId id="960" r:id="rId29"/>
    <p:sldId id="966" r:id="rId30"/>
    <p:sldId id="532" r:id="rId31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002060"/>
    <a:srgbClr val="BDA174"/>
    <a:srgbClr val="C29903"/>
    <a:srgbClr val="FF0000"/>
    <a:srgbClr val="007AAE"/>
    <a:srgbClr val="339966"/>
    <a:srgbClr val="2A4677"/>
    <a:srgbClr val="98B0D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68" d="100"/>
          <a:sy n="68" d="100"/>
        </p:scale>
        <p:origin x="1133" y="62"/>
      </p:cViewPr>
      <p:guideLst>
        <p:guide pos="2925"/>
        <p:guide orient="horz" pos="2160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ustomXml" Target="../customXml/item4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5" Type="http://schemas.openxmlformats.org/officeDocument/2006/relationships/slide" Target="slides/slide14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653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69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357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27299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742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710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892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6579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3825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710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4576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4377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338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11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650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9480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05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146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004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Imagen 1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27222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050184" cy="81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3" y="1498923"/>
            <a:ext cx="1679975" cy="5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233"/>
            <a:ext cx="2232248" cy="427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12662" y="1446678"/>
            <a:ext cx="1368152" cy="646305"/>
          </a:xfrm>
          <a:prstGeom prst="rect">
            <a:avLst/>
          </a:prstGeom>
        </p:spPr>
      </p:pic>
      <p:pic>
        <p:nvPicPr>
          <p:cNvPr id="2050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64" y="1546261"/>
            <a:ext cx="1826609" cy="4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6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2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71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6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79509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259774"/>
            <a:ext cx="7940342" cy="680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1012923"/>
            <a:ext cx="7940342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1" y="1600225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3243"/>
            <a:ext cx="2701552" cy="589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2696" y="1500275"/>
            <a:ext cx="1768599" cy="8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8" y="624540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4540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6839" y="6203949"/>
            <a:ext cx="872845" cy="4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49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7" y="624571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3782" y="6222419"/>
            <a:ext cx="872845" cy="412325"/>
          </a:xfrm>
          <a:prstGeom prst="rect">
            <a:avLst/>
          </a:prstGeom>
        </p:spPr>
      </p:pic>
      <p:pic>
        <p:nvPicPr>
          <p:cNvPr id="3074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9" y="6257661"/>
            <a:ext cx="1396458" cy="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7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72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120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12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September 2019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smtClean="0"/>
              <a:t>51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IG meeting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 bwMode="auto">
          <a:xfrm>
            <a:off x="4418855" y="3332338"/>
            <a:ext cx="3302313" cy="349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0075" y="-9628"/>
            <a:ext cx="8332788" cy="365125"/>
          </a:xfrm>
        </p:spPr>
        <p:txBody>
          <a:bodyPr anchor="t" anchorCtr="0"/>
          <a:lstStyle/>
          <a:p>
            <a:r>
              <a:rPr lang="en-GB" sz="2400" dirty="0" smtClean="0"/>
              <a:t>2.2. </a:t>
            </a:r>
            <a:r>
              <a:rPr lang="en-US" sz="2400" dirty="0"/>
              <a:t>Report on the use of VIP infrastructures October 16- Sept19:  progress and work calendar </a:t>
            </a:r>
            <a:endParaRPr lang="en-US" sz="2400" dirty="0">
              <a:solidFill>
                <a:srgbClr val="2A467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165" y="1211857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OCT 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9332" y="121185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SEPT 19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6859" y="1201427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NOV 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7568" y="1201428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DEC 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659" y="1201429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JAN 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17" y="1211858"/>
            <a:ext cx="705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FEB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56376" y="1211859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MAR 20</a:t>
            </a:r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2051720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>
            <a:off x="3275856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4427984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558011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>
            <a:off x="666023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774035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à coins arrondis 34"/>
          <p:cNvSpPr/>
          <p:nvPr/>
        </p:nvSpPr>
        <p:spPr bwMode="auto">
          <a:xfrm>
            <a:off x="1109332" y="1922502"/>
            <a:ext cx="2123884" cy="35437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282615" y="2435768"/>
            <a:ext cx="1115680" cy="3491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Étoile à 5 branches 36"/>
          <p:cNvSpPr/>
          <p:nvPr/>
        </p:nvSpPr>
        <p:spPr bwMode="auto">
          <a:xfrm>
            <a:off x="806596" y="4770645"/>
            <a:ext cx="258312" cy="260942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Étoile à 5 branches 37"/>
          <p:cNvSpPr/>
          <p:nvPr/>
        </p:nvSpPr>
        <p:spPr bwMode="auto">
          <a:xfrm>
            <a:off x="817647" y="5414645"/>
            <a:ext cx="258312" cy="265014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0" name="Triangle isocèle 39"/>
          <p:cNvSpPr/>
          <p:nvPr/>
        </p:nvSpPr>
        <p:spPr bwMode="auto">
          <a:xfrm rot="5400000">
            <a:off x="3179415" y="2077851"/>
            <a:ext cx="354371" cy="7620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Triangle isocèle 40"/>
          <p:cNvSpPr/>
          <p:nvPr/>
        </p:nvSpPr>
        <p:spPr bwMode="auto">
          <a:xfrm rot="5400000">
            <a:off x="4345052" y="2570179"/>
            <a:ext cx="354371" cy="76207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Triangle isocèle 41"/>
          <p:cNvSpPr/>
          <p:nvPr/>
        </p:nvSpPr>
        <p:spPr bwMode="auto">
          <a:xfrm rot="5400000">
            <a:off x="7717205" y="3496941"/>
            <a:ext cx="354371" cy="7620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172921" y="4776997"/>
            <a:ext cx="513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Intermediate</a:t>
            </a:r>
            <a:r>
              <a:rPr lang="fr-FR" sz="1600" dirty="0" smtClean="0"/>
              <a:t> Report (report </a:t>
            </a:r>
            <a:r>
              <a:rPr lang="fr-FR" sz="1600" dirty="0" err="1" smtClean="0"/>
              <a:t>with</a:t>
            </a:r>
            <a:r>
              <a:rPr lang="fr-FR" sz="1600" dirty="0" smtClean="0"/>
              <a:t> Oct16-Jun19 data) </a:t>
            </a:r>
            <a:endParaRPr lang="fr-FR" sz="16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172921" y="5341105"/>
            <a:ext cx="513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Final Report (report </a:t>
            </a:r>
            <a:r>
              <a:rPr lang="fr-FR" sz="1600" dirty="0" err="1" smtClean="0"/>
              <a:t>with</a:t>
            </a:r>
            <a:r>
              <a:rPr lang="fr-FR" sz="1600" dirty="0" smtClean="0"/>
              <a:t> Oct16-Sept19 data) </a:t>
            </a:r>
            <a:endParaRPr lang="fr-FR" sz="1600" dirty="0"/>
          </a:p>
        </p:txBody>
      </p:sp>
      <p:sp>
        <p:nvSpPr>
          <p:cNvPr id="45" name="Étoile à 5 branches 44"/>
          <p:cNvSpPr/>
          <p:nvPr/>
        </p:nvSpPr>
        <p:spPr bwMode="auto">
          <a:xfrm>
            <a:off x="7547759" y="3363681"/>
            <a:ext cx="309352" cy="342729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6" name="Étoile à 5 branches 45"/>
          <p:cNvSpPr/>
          <p:nvPr/>
        </p:nvSpPr>
        <p:spPr bwMode="auto">
          <a:xfrm>
            <a:off x="4199362" y="2477811"/>
            <a:ext cx="258312" cy="260942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69519" y="2314438"/>
            <a:ext cx="2024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smtClean="0"/>
              <a:t>1st  </a:t>
            </a:r>
            <a:r>
              <a:rPr lang="fr-FR" sz="1200" dirty="0" err="1"/>
              <a:t>d</a:t>
            </a:r>
            <a:r>
              <a:rPr lang="fr-FR" sz="1200" dirty="0" err="1" smtClean="0"/>
              <a:t>raft</a:t>
            </a:r>
            <a:r>
              <a:rPr lang="fr-FR" sz="1200" dirty="0" smtClean="0"/>
              <a:t> </a:t>
            </a:r>
            <a:r>
              <a:rPr lang="fr-FR" sz="1200" dirty="0"/>
              <a:t>of the report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33217" y="2838991"/>
            <a:ext cx="2230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err="1" smtClean="0"/>
              <a:t>Completing</a:t>
            </a:r>
            <a:r>
              <a:rPr lang="fr-FR" sz="1200" dirty="0" smtClean="0"/>
              <a:t> and </a:t>
            </a:r>
            <a:r>
              <a:rPr lang="fr-FR" sz="1200" dirty="0" err="1" smtClean="0"/>
              <a:t>checking</a:t>
            </a:r>
            <a:r>
              <a:rPr lang="fr-FR" sz="1200" dirty="0" smtClean="0"/>
              <a:t> the 1st </a:t>
            </a:r>
            <a:r>
              <a:rPr lang="fr-FR" sz="1200" dirty="0" err="1" smtClean="0"/>
              <a:t>draft</a:t>
            </a:r>
            <a:endParaRPr lang="fr-FR" sz="1200" dirty="0"/>
          </a:p>
        </p:txBody>
      </p:sp>
      <p:sp>
        <p:nvSpPr>
          <p:cNvPr id="51" name="Rectangle 50"/>
          <p:cNvSpPr/>
          <p:nvPr/>
        </p:nvSpPr>
        <p:spPr>
          <a:xfrm>
            <a:off x="4374232" y="37419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smtClean="0"/>
              <a:t>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</a:t>
            </a:r>
            <a:r>
              <a:rPr lang="fr-FR" sz="1200" dirty="0" err="1" smtClean="0"/>
              <a:t>draft</a:t>
            </a:r>
            <a:r>
              <a:rPr lang="fr-FR" sz="1200" dirty="0" smtClean="0"/>
              <a:t> of the report (</a:t>
            </a:r>
            <a:r>
              <a:rPr lang="fr-FR" sz="1200" dirty="0" err="1" smtClean="0"/>
              <a:t>with</a:t>
            </a:r>
            <a:r>
              <a:rPr lang="fr-FR" sz="1200" dirty="0" smtClean="0"/>
              <a:t> Jun19 -Sept19 data) </a:t>
            </a:r>
            <a:endParaRPr lang="fr-FR" sz="1200" dirty="0"/>
          </a:p>
        </p:txBody>
      </p:sp>
      <p:sp>
        <p:nvSpPr>
          <p:cNvPr id="52" name="Flèche vers le haut 51"/>
          <p:cNvSpPr/>
          <p:nvPr/>
        </p:nvSpPr>
        <p:spPr bwMode="auto">
          <a:xfrm>
            <a:off x="1070890" y="2784880"/>
            <a:ext cx="263688" cy="264283"/>
          </a:xfrm>
          <a:prstGeom prst="upArrow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00075" y="3138356"/>
            <a:ext cx="2078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Curent </a:t>
            </a:r>
            <a:r>
              <a:rPr lang="fr-FR" sz="1100" dirty="0" err="1" smtClean="0">
                <a:solidFill>
                  <a:srgbClr val="FF0000"/>
                </a:solidFill>
              </a:rPr>
              <a:t>status</a:t>
            </a:r>
            <a:r>
              <a:rPr lang="fr-FR" sz="1100" dirty="0" smtClean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Working</a:t>
            </a:r>
            <a:r>
              <a:rPr lang="fr-FR" sz="1100" dirty="0" smtClean="0"/>
              <a:t> on the first </a:t>
            </a:r>
            <a:r>
              <a:rPr lang="fr-FR" sz="1100" dirty="0" err="1" smtClean="0"/>
              <a:t>draft</a:t>
            </a:r>
            <a:r>
              <a:rPr lang="fr-FR" sz="1100" dirty="0" smtClean="0"/>
              <a:t>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41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>
                <a:solidFill>
                  <a:srgbClr val="2A4677"/>
                </a:solidFill>
              </a:rPr>
              <a:t>3.2 Follow-up gas </a:t>
            </a:r>
            <a:r>
              <a:rPr lang="en-US" sz="3200" dirty="0" smtClean="0">
                <a:solidFill>
                  <a:srgbClr val="2A4677"/>
                </a:solidFill>
              </a:rPr>
              <a:t>prices</a:t>
            </a:r>
          </a:p>
        </p:txBody>
      </p:sp>
    </p:spTree>
    <p:extLst>
      <p:ext uri="{BB962C8B-B14F-4D97-AF65-F5344CB8AC3E}">
        <p14:creationId xmlns:p14="http://schemas.microsoft.com/office/powerpoint/2010/main" val="852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625"/>
          <a:stretch/>
        </p:blipFill>
        <p:spPr>
          <a:xfrm>
            <a:off x="2978591" y="974719"/>
            <a:ext cx="5984027" cy="26711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2500"/>
          <a:stretch/>
        </p:blipFill>
        <p:spPr>
          <a:xfrm>
            <a:off x="3025516" y="3284984"/>
            <a:ext cx="5890179" cy="28083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7439" y="174715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Day-</a:t>
            </a:r>
            <a:r>
              <a:rPr lang="es-ES" sz="1600" dirty="0" err="1" smtClean="0"/>
              <a:t>ahead</a:t>
            </a:r>
            <a:r>
              <a:rPr lang="es-ES" sz="1600" dirty="0" smtClean="0"/>
              <a:t> </a:t>
            </a:r>
            <a:r>
              <a:rPr lang="es-ES" sz="1600" dirty="0" err="1" smtClean="0"/>
              <a:t>prices</a:t>
            </a:r>
            <a:r>
              <a:rPr lang="es-ES" sz="1600" dirty="0" smtClean="0"/>
              <a:t> France, </a:t>
            </a:r>
            <a:r>
              <a:rPr lang="es-ES" sz="1600" dirty="0" err="1" smtClean="0"/>
              <a:t>Spain</a:t>
            </a:r>
            <a:r>
              <a:rPr lang="es-ES" sz="1600" dirty="0" smtClean="0"/>
              <a:t> and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Netherlands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9427" y="46952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Capacity</a:t>
            </a:r>
            <a:r>
              <a:rPr lang="es-ES" sz="1600" dirty="0"/>
              <a:t> </a:t>
            </a:r>
            <a:r>
              <a:rPr lang="es-ES" sz="1600" dirty="0" err="1"/>
              <a:t>utilization</a:t>
            </a:r>
            <a:r>
              <a:rPr lang="es-ES" sz="1600" dirty="0"/>
              <a:t> VIP </a:t>
            </a:r>
            <a:r>
              <a:rPr lang="es-ES" sz="1600" dirty="0" smtClean="0"/>
              <a:t>Pirineos 1st Nov – 31st </a:t>
            </a:r>
            <a:r>
              <a:rPr lang="es-ES" sz="1600" dirty="0" err="1" smtClean="0"/>
              <a:t>Aug</a:t>
            </a:r>
            <a:r>
              <a:rPr lang="es-ES" sz="1600" dirty="0" smtClean="0"/>
              <a:t> 17-18 vs 18 - 19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38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01184"/>
            <a:ext cx="8277656" cy="4009121"/>
          </a:xfrm>
          <a:prstGeom prst="rect">
            <a:avLst/>
          </a:prstGeom>
        </p:spPr>
      </p:pic>
      <p:cxnSp>
        <p:nvCxnSpPr>
          <p:cNvPr id="6" name="Conector recto 5"/>
          <p:cNvCxnSpPr>
            <a:endCxn id="4" idx="2"/>
          </p:cNvCxnSpPr>
          <p:nvPr/>
        </p:nvCxnSpPr>
        <p:spPr bwMode="auto">
          <a:xfrm flipV="1">
            <a:off x="2340323" y="2058677"/>
            <a:ext cx="546541" cy="362212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ángulo 1"/>
          <p:cNvSpPr/>
          <p:nvPr/>
        </p:nvSpPr>
        <p:spPr>
          <a:xfrm>
            <a:off x="496679" y="89351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Day-</a:t>
            </a:r>
            <a:r>
              <a:rPr lang="es-ES" sz="2000" dirty="0" err="1"/>
              <a:t>ahead</a:t>
            </a:r>
            <a:r>
              <a:rPr lang="es-ES" sz="2000" dirty="0"/>
              <a:t> </a:t>
            </a:r>
            <a:r>
              <a:rPr lang="es-ES" sz="2000" dirty="0" err="1"/>
              <a:t>prices</a:t>
            </a:r>
            <a:r>
              <a:rPr lang="es-ES" sz="2000" dirty="0"/>
              <a:t> France, </a:t>
            </a:r>
            <a:r>
              <a:rPr lang="es-ES" sz="2000" dirty="0" err="1"/>
              <a:t>Spain</a:t>
            </a:r>
            <a:r>
              <a:rPr lang="es-ES" sz="2000" dirty="0"/>
              <a:t> and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Netherlands</a:t>
            </a:r>
            <a:endParaRPr lang="es-ES" sz="2000" dirty="0"/>
          </a:p>
        </p:txBody>
      </p:sp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30" y="1601901"/>
            <a:ext cx="1370328" cy="9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 bwMode="auto">
          <a:xfrm>
            <a:off x="3030309" y="1468749"/>
            <a:ext cx="1944216" cy="122236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2886864" y="1482613"/>
            <a:ext cx="2087661" cy="115212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3.3. Progress </a:t>
            </a:r>
            <a:r>
              <a:rPr lang="en-US" sz="3200" dirty="0">
                <a:solidFill>
                  <a:srgbClr val="2A4677"/>
                </a:solidFill>
              </a:rPr>
              <a:t>on the implementation of UIOLI LT mechanism in </a:t>
            </a:r>
            <a:r>
              <a:rPr lang="en-US" sz="3200" dirty="0" smtClean="0">
                <a:solidFill>
                  <a:srgbClr val="2A4677"/>
                </a:solidFill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417253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352957"/>
            <a:ext cx="833278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Annex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 to Regulation (EC) No 715/2009 foresees the application of Congestion management procedures in the event of contractual congestion, including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Long-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Use-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Or-Lose-It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mechanism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(UIOLI-LT</a:t>
            </a: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Regulation (EU) 2017/459(new NC CAM) introduced the obligation to offer Long-term capacities at interconnection points.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offer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Long-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VIP Ibérico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started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2018/2019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Annual yearly capacity auction at 2 July 2018 (for 5 year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SGRI WP 2019-2020 foresees the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Implementation of UIOLI LT mechanism at VIP </a:t>
            </a:r>
            <a:r>
              <a:rPr lang="en-GB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Iberico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deliverable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regarding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Target 2. Market Integration In The </a:t>
            </a:r>
            <a:r>
              <a:rPr lang="en-GB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50th IG Meeting, last 17th June, REN commited with the task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 implement the Portuguese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mechanism,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a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coordinated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Enagás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in such a way that can contribute to a harmonized UIOLI LT mechanism at the SGRI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  <a:endParaRPr lang="pt-PT" sz="16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262365"/>
            <a:ext cx="833278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Operator will check in April of each year, the utilization rate of the contracts of those users that have booked capacity for more than one year and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 contracts in force for the next gas year (yearly basis or longer)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TSO´s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shall analyze the utilization rate of those contracts with a duration equal to or longer than one year that were in force in the two periods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between April 1 and September 30 of the previous year, and between October 1 of the previous year and March 31 of the current year. In the event that that there were 4 consecutive quarterly contracts, those contracts will also be subject to analysis.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utilization rate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Systematically underutilization: if at least one of the following conditions is met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two periods, the utilization rate results below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80%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or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the two periods, there are at least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60 days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which the user nominates beyond 80% of the booked capacity and re-nominates less or half of the initially nominated.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infrautilization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is detected, the TSO will check if the user has offered this capacity on the secondary Market at a reasonable price. If yes, the capacity won´t be withdrawn.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that the TSO can verify that the shipper has done everything possible to release that capacity,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underutilized capacity must be offered in PRISMA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unless he can prove that all this capacity has been reallocated.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02" y="1730787"/>
            <a:ext cx="219074" cy="19514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55776" y="173078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26" y="2978367"/>
            <a:ext cx="219074" cy="19514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72200" y="297836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946660" y="3093784"/>
                <a:ext cx="4572000" cy="5808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1450" indent="-171450" algn="just">
                  <a:buClr>
                    <a:srgbClr val="9CB700"/>
                  </a:buClr>
                  <a:buSzPct val="100000"/>
                  <a:buFont typeface="Courier New" panose="02070309020205020404" pitchFamily="49" charset="0"/>
                  <a:buChar char="o"/>
                </a:pPr>
                <a:endParaRPr lang="en-US" sz="1100" dirty="0">
                  <a:solidFill>
                    <a:srgbClr val="6366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 algn="just">
                  <a:buClr>
                    <a:srgbClr val="9CB7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𝑈𝑡𝑖𝑙𝑖𝑧𝑎𝑡𝑖𝑜𝑛</m:t>
                      </m:r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𝑟𝑎𝑡𝑒</m:t>
                      </m:r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f>
                        <m:fPr>
                          <m:ctrlPr>
                            <a:rPr lang="es-ES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𝑈𝑡𝑖𝑙𝑖𝑧𝑒𝑑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𝑑𝑎𝑖𝑙𝑦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𝑐𝑎𝑝𝑎𝑐𝑖𝑡𝑦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𝑎𝑣𝑒𝑟𝑎𝑔𝑒</m:t>
                          </m:r>
                        </m:num>
                        <m:den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𝐵𝑜𝑜𝑘𝑒𝑑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𝑐𝑎𝑝𝑎𝑐𝑖𝑡𝑦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𝑎𝑣𝑒𝑟𝑎𝑔𝑒</m:t>
                          </m:r>
                        </m:den>
                      </m:f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𝑥</m:t>
                      </m:r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100</m:t>
                      </m:r>
                    </m:oMath>
                  </m:oMathPara>
                </a14:m>
                <a:endParaRPr lang="es-ES" sz="1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660" y="3093784"/>
                <a:ext cx="4572000" cy="580800"/>
              </a:xfrm>
              <a:prstGeom prst="rect">
                <a:avLst/>
              </a:prstGeom>
              <a:blipFill rotWithShape="0"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02" y="5858687"/>
            <a:ext cx="219074" cy="1951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555776" y="585868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262365"/>
            <a:ext cx="8332789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NRA will decide before June 1th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whether or not to withdraw underutilized capacity.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 will be withdrawn from the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yearly contracts (or longer) that the shipper had in force at the time of the analysis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will be offered firstly in the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Quaterly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auctions and then in Monthly auctions.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Such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 cannot be offered at secondary market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15 days prior to quarterly auctions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until the respective results are published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10 days prior to monthly auctions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until the respective results are published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% of capacity to be withdrawn will be calculated as follows: 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400" b="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𝐶𝑎𝑝𝑎𝑐𝑖𝑡𝑦 </a:t>
            </a:r>
            <a:r>
              <a:rPr lang="en-US" sz="1400" b="0" dirty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𝑡𝑜 𝑏𝑒 𝑤𝑖𝑡ℎ𝑑𝑟𝑎𝑤𝑛=100% −𝑀𝐴𝑋(1^𝑠𝑡 𝑝𝑒𝑟𝑖𝑜𝑑 𝑢𝑡𝑖𝑙𝑖𝑧𝑎𝑡𝑖𝑜𝑛;</a:t>
            </a:r>
            <a:r>
              <a:rPr lang="en-US" sz="1400" b="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2𝑛𝑑 𝑝𝑒𝑟𝑖𝑜𝑑 </a:t>
            </a:r>
            <a:r>
              <a:rPr lang="en-US" sz="1400" b="0" dirty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𝑢𝑡𝑖𝑙𝑖𝑧𝑎𝑡𝑖𝑜𝑛)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Once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resolution by the NRA has been issued and before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June 10th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TSO´s will inform the network users of the capacity to be withdrawn.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original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network users shall: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pay the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diferences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 price between the original auction and the reallocation auction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keep the capacities not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realocated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including its rights of utilization and payment obligations</a:t>
            </a: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881" y="1309900"/>
            <a:ext cx="219074" cy="19514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95753" y="1052833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966" y="4509119"/>
            <a:ext cx="219074" cy="1951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932040" y="4509120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159" y="2129559"/>
            <a:ext cx="219074" cy="19514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82664" y="2137970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4</a:t>
            </a:r>
            <a:r>
              <a:rPr lang="en-US" sz="3200" dirty="0">
                <a:solidFill>
                  <a:srgbClr val="2A4677"/>
                </a:solidFill>
              </a:rPr>
              <a:t>. </a:t>
            </a:r>
            <a:r>
              <a:rPr lang="en-US" sz="3200" dirty="0" smtClean="0">
                <a:solidFill>
                  <a:srgbClr val="2A4677"/>
                </a:solidFill>
              </a:rPr>
              <a:t>WP </a:t>
            </a:r>
            <a:r>
              <a:rPr lang="en-US" sz="3200" dirty="0">
                <a:solidFill>
                  <a:srgbClr val="2A4677"/>
                </a:solidFill>
              </a:rPr>
              <a:t>Third target. Contribution of gases to </a:t>
            </a:r>
            <a:r>
              <a:rPr lang="en-US" sz="3200" dirty="0" err="1">
                <a:solidFill>
                  <a:srgbClr val="2A4677"/>
                </a:solidFill>
              </a:rPr>
              <a:t>decarbonisation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19" y="826769"/>
            <a:ext cx="1292750" cy="7300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0291" b="13366"/>
          <a:stretch/>
        </p:blipFill>
        <p:spPr>
          <a:xfrm>
            <a:off x="2807429" y="908720"/>
            <a:ext cx="5155129" cy="504056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 bwMode="auto">
          <a:xfrm>
            <a:off x="2195735" y="4596667"/>
            <a:ext cx="6737127" cy="1496629"/>
          </a:xfrm>
          <a:prstGeom prst="roundRect">
            <a:avLst/>
          </a:prstGeom>
          <a:solidFill>
            <a:srgbClr val="002060">
              <a:alpha val="14902"/>
            </a:srgb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2195735" y="3356992"/>
            <a:ext cx="6737127" cy="1743732"/>
          </a:xfrm>
          <a:prstGeom prst="roundRect">
            <a:avLst/>
          </a:prstGeom>
          <a:solidFill>
            <a:srgbClr val="92D050">
              <a:alpha val="14902"/>
            </a:srgbClr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2195735" y="1450166"/>
            <a:ext cx="6737127" cy="1780388"/>
          </a:xfrm>
          <a:prstGeom prst="roundRect">
            <a:avLst/>
          </a:prstGeom>
          <a:solidFill>
            <a:srgbClr val="BDA174">
              <a:alpha val="14902"/>
            </a:srgbClr>
          </a:solidFill>
          <a:ln w="38100" cap="flat" cmpd="sng" algn="ctr">
            <a:solidFill>
              <a:srgbClr val="C299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- Projects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8" name="Picture 17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8" y="1741143"/>
            <a:ext cx="864096" cy="6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5288466"/>
            <a:ext cx="1423065" cy="3052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52" y="3849979"/>
            <a:ext cx="979910" cy="46290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07704" y="1412776"/>
            <a:ext cx="7025158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Power</a:t>
            </a:r>
            <a:r>
              <a:rPr lang="es-ES" sz="1600" b="0" dirty="0"/>
              <a:t> to Green </a:t>
            </a:r>
            <a:r>
              <a:rPr lang="es-ES" sz="1600" b="0" dirty="0" err="1"/>
              <a:t>Hydrogen</a:t>
            </a:r>
            <a:r>
              <a:rPr lang="es-ES" sz="1600" b="0" dirty="0"/>
              <a:t> Mallorca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RenovaGas</a:t>
            </a:r>
            <a:r>
              <a:rPr lang="es-ES" sz="1600" b="0" dirty="0"/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SUN2HY (</a:t>
            </a:r>
            <a:r>
              <a:rPr lang="es-ES" sz="1600" b="0" dirty="0" err="1"/>
              <a:t>Sun</a:t>
            </a:r>
            <a:r>
              <a:rPr lang="es-ES" sz="1600" b="0" dirty="0"/>
              <a:t> to </a:t>
            </a:r>
            <a:r>
              <a:rPr lang="es-ES" sz="1600" b="0" dirty="0" err="1"/>
              <a:t>Hydrogen</a:t>
            </a:r>
            <a:r>
              <a:rPr lang="es-ES" sz="1600" b="0" dirty="0"/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 smtClean="0"/>
              <a:t>solutions</a:t>
            </a:r>
            <a:endParaRPr lang="es-ES" sz="16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Demonstrative facility in Zaragoza for </a:t>
            </a:r>
            <a:r>
              <a:rPr lang="en-US" sz="1600" b="0" dirty="0" err="1"/>
              <a:t>standardised</a:t>
            </a:r>
            <a:r>
              <a:rPr lang="en-US" sz="1600" b="0" dirty="0"/>
              <a:t> quality and flow rate measurements for </a:t>
            </a:r>
            <a:r>
              <a:rPr lang="en-US" sz="1600" b="0" dirty="0" smtClean="0"/>
              <a:t>hydrogen</a:t>
            </a:r>
            <a:endParaRPr lang="es-ES" sz="16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5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 smtClean="0"/>
              <a:t>FenHYx</a:t>
            </a:r>
            <a:endParaRPr lang="es-ES" sz="16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Standardised</a:t>
            </a:r>
            <a:r>
              <a:rPr lang="es-ES" sz="1600" b="0" dirty="0"/>
              <a:t> </a:t>
            </a:r>
            <a:r>
              <a:rPr lang="es-ES" sz="1600" b="0" dirty="0" err="1"/>
              <a:t>quality</a:t>
            </a:r>
            <a:r>
              <a:rPr lang="es-ES" sz="1600" b="0" dirty="0"/>
              <a:t> </a:t>
            </a:r>
            <a:r>
              <a:rPr lang="es-ES" sz="1600" b="0" dirty="0" err="1"/>
              <a:t>measurements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European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(RICE)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Innovation</a:t>
            </a:r>
            <a:r>
              <a:rPr lang="es-ES" sz="1600" b="0" dirty="0"/>
              <a:t> in </a:t>
            </a:r>
            <a:r>
              <a:rPr lang="es-ES" sz="1600" b="0" dirty="0" err="1"/>
              <a:t>renewable</a:t>
            </a:r>
            <a:r>
              <a:rPr lang="es-ES" sz="1600" b="0" dirty="0"/>
              <a:t> gases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12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Jupiter</a:t>
            </a:r>
            <a:r>
              <a:rPr lang="es-ES" sz="1600" b="0" dirty="0"/>
              <a:t> 1000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8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/>
              <a:t>efficiency</a:t>
            </a:r>
            <a:r>
              <a:rPr lang="es-ES" sz="1600" b="0" dirty="0"/>
              <a:t> R&amp;D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New </a:t>
            </a:r>
            <a:r>
              <a:rPr lang="es-ES" sz="1600" b="0" dirty="0" err="1"/>
              <a:t>solutions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and </a:t>
            </a:r>
            <a:r>
              <a:rPr lang="es-ES" sz="1600" b="0" dirty="0" err="1"/>
              <a:t>future</a:t>
            </a:r>
            <a:r>
              <a:rPr lang="es-ES" sz="1600" b="0" dirty="0"/>
              <a:t> </a:t>
            </a:r>
            <a:r>
              <a:rPr lang="es-ES" sz="1600" b="0" dirty="0" err="1"/>
              <a:t>projects</a:t>
            </a:r>
            <a:r>
              <a:rPr lang="es-ES" sz="1600" b="0" dirty="0"/>
              <a:t> </a:t>
            </a:r>
            <a:r>
              <a:rPr lang="es-ES" sz="1600" b="0" dirty="0" err="1"/>
              <a:t>such</a:t>
            </a:r>
            <a:r>
              <a:rPr lang="es-ES" sz="1600" b="0" dirty="0"/>
              <a:t> as </a:t>
            </a:r>
            <a:r>
              <a:rPr lang="es-ES" sz="1600" b="0" dirty="0" err="1"/>
              <a:t>Power</a:t>
            </a:r>
            <a:r>
              <a:rPr lang="es-ES" sz="1600" b="0" dirty="0"/>
              <a:t> to </a:t>
            </a:r>
            <a:r>
              <a:rPr lang="es-ES" sz="1600" b="0" dirty="0" smtClean="0"/>
              <a:t>Gas</a:t>
            </a:r>
            <a:endParaRPr lang="es-ES" sz="1600" b="0" dirty="0"/>
          </a:p>
        </p:txBody>
      </p:sp>
    </p:spTree>
    <p:extLst>
      <p:ext uri="{BB962C8B-B14F-4D97-AF65-F5344CB8AC3E}">
        <p14:creationId xmlns:p14="http://schemas.microsoft.com/office/powerpoint/2010/main" val="33111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2.1. Follow-up </a:t>
            </a:r>
            <a:r>
              <a:rPr lang="en-US" sz="3200" dirty="0">
                <a:solidFill>
                  <a:srgbClr val="2A4677"/>
                </a:solidFill>
              </a:rPr>
              <a:t>of infrastructures developments (PCIs, TYNDP, GRIP…)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– Gas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initiatives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326"/>
          <a:stretch/>
        </p:blipFill>
        <p:spPr>
          <a:xfrm>
            <a:off x="179512" y="1919074"/>
            <a:ext cx="4032448" cy="3878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8" y="2635529"/>
            <a:ext cx="4234468" cy="21602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28741" y="932596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Align</a:t>
            </a:r>
            <a:r>
              <a:rPr lang="es-ES" dirty="0"/>
              <a:t> gas </a:t>
            </a:r>
            <a:r>
              <a:rPr lang="es-ES" dirty="0" err="1"/>
              <a:t>terminology</a:t>
            </a:r>
            <a:endParaRPr lang="es-ES" dirty="0"/>
          </a:p>
        </p:txBody>
      </p:sp>
      <p:sp>
        <p:nvSpPr>
          <p:cNvPr id="2" name="Flecha derecha 1"/>
          <p:cNvSpPr/>
          <p:nvPr/>
        </p:nvSpPr>
        <p:spPr bwMode="auto">
          <a:xfrm>
            <a:off x="4389316" y="3330217"/>
            <a:ext cx="542724" cy="276245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13" y="2306935"/>
            <a:ext cx="3945984" cy="29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7235" y="3352735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2020, GRIP &amp;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PCI list 2019</a:t>
            </a:r>
            <a:endParaRPr lang="en-U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012160" y="131115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*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08720"/>
            <a:ext cx="9647431" cy="47905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5759678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050" b="0" i="1" dirty="0">
                <a:solidFill>
                  <a:schemeClr val="accent3">
                    <a:lumMod val="75000"/>
                  </a:schemeClr>
                </a:solidFill>
              </a:rPr>
              <a:t>* October: the EC adopts the final draft list of approved PCIs via a delegated act procedure</a:t>
            </a:r>
          </a:p>
        </p:txBody>
      </p:sp>
    </p:spTree>
    <p:extLst>
      <p:ext uri="{BB962C8B-B14F-4D97-AF65-F5344CB8AC3E}">
        <p14:creationId xmlns:p14="http://schemas.microsoft.com/office/powerpoint/2010/main" val="771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PCI selection process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3568" y="980728"/>
            <a:ext cx="81369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For the 4th PCI List, the list of candidates is: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STEP (France and Spain) was presented by </a:t>
            </a:r>
            <a:r>
              <a:rPr lang="en-US" sz="1800" b="0" dirty="0" err="1"/>
              <a:t>Teréga</a:t>
            </a:r>
            <a:r>
              <a:rPr lang="en-US" sz="1800" b="0" dirty="0"/>
              <a:t> and </a:t>
            </a:r>
            <a:r>
              <a:rPr lang="en-US" sz="1800" b="0" dirty="0" err="1"/>
              <a:t>Enagás</a:t>
            </a:r>
            <a:endParaRPr lang="en-US" sz="1800" b="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3</a:t>
            </a:r>
            <a:r>
              <a:rPr lang="en-US" sz="1800" b="0" baseline="30000" dirty="0" smtClean="0"/>
              <a:t>rd</a:t>
            </a:r>
            <a:r>
              <a:rPr lang="en-US" sz="1800" b="0" dirty="0" smtClean="0"/>
              <a:t> Interconnection </a:t>
            </a:r>
            <a:r>
              <a:rPr lang="en-US" sz="1800" b="0" dirty="0"/>
              <a:t>point (Portugal and Spain), </a:t>
            </a:r>
            <a:r>
              <a:rPr lang="en-US" sz="1800" b="0" dirty="0" smtClean="0"/>
              <a:t>1</a:t>
            </a:r>
            <a:r>
              <a:rPr lang="en-US" sz="1800" b="0" baseline="30000" dirty="0" smtClean="0"/>
              <a:t>st</a:t>
            </a:r>
            <a:r>
              <a:rPr lang="en-US" sz="1800" b="0" dirty="0" smtClean="0"/>
              <a:t> phase was </a:t>
            </a:r>
            <a:r>
              <a:rPr lang="en-US" sz="1800" b="0" dirty="0"/>
              <a:t>presented by </a:t>
            </a:r>
            <a:r>
              <a:rPr lang="en-US" sz="1800" b="0" dirty="0" err="1"/>
              <a:t>Enagás</a:t>
            </a:r>
            <a:r>
              <a:rPr lang="en-US" sz="1800" b="0" dirty="0"/>
              <a:t> &amp; REN as candidates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27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June: The </a:t>
            </a:r>
            <a:r>
              <a:rPr lang="en-US" sz="1800" b="0" dirty="0"/>
              <a:t>final PCI assessment methodology was published by the </a:t>
            </a:r>
            <a:r>
              <a:rPr lang="en-US" sz="1800" b="0" dirty="0" smtClean="0"/>
              <a:t>EC</a:t>
            </a:r>
            <a:endParaRPr lang="en-US" sz="1800" b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5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July: The </a:t>
            </a:r>
            <a:r>
              <a:rPr lang="en-US" sz="1800" b="0" dirty="0"/>
              <a:t>Technical Decision making body presented the draft 4th PCI </a:t>
            </a:r>
            <a:r>
              <a:rPr lang="en-US" sz="1800" b="0" dirty="0" smtClean="0"/>
              <a:t>List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Next </a:t>
            </a:r>
            <a:r>
              <a:rPr lang="en-US" sz="1800" b="0" dirty="0"/>
              <a:t>steps: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September – October: ACER´s </a:t>
            </a:r>
            <a:r>
              <a:rPr lang="en-US" sz="1800" b="0" dirty="0"/>
              <a:t>Opinion on the draft PCI list to be </a:t>
            </a:r>
            <a:r>
              <a:rPr lang="en-US" sz="1800" b="0" dirty="0" smtClean="0"/>
              <a:t>published</a:t>
            </a:r>
            <a:endParaRPr lang="en-US" sz="1800" b="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October: </a:t>
            </a:r>
            <a:r>
              <a:rPr lang="en-US" sz="1800" b="0" dirty="0"/>
              <a:t>the </a:t>
            </a:r>
            <a:r>
              <a:rPr lang="en-US" sz="1800" b="0" dirty="0" smtClean="0"/>
              <a:t>EC adopts </a:t>
            </a:r>
            <a:r>
              <a:rPr lang="en-US" sz="1800" b="0" dirty="0"/>
              <a:t>the </a:t>
            </a:r>
            <a:r>
              <a:rPr lang="en-US" sz="1800" b="0" dirty="0" smtClean="0"/>
              <a:t>final draft list </a:t>
            </a:r>
            <a:r>
              <a:rPr lang="en-US" sz="1800" b="0" dirty="0"/>
              <a:t>of approved PCIs via a delegated act </a:t>
            </a:r>
            <a:r>
              <a:rPr lang="en-US" sz="1800" b="0" dirty="0" smtClean="0"/>
              <a:t>procedure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The list of projects is then submitted by the Commission to the European Parliament and </a:t>
            </a:r>
            <a:r>
              <a:rPr lang="en-US" sz="1800" b="0" dirty="0" smtClean="0"/>
              <a:t>Council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210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1" y="1469770"/>
            <a:ext cx="9015370" cy="419147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7452320" y="908720"/>
            <a:ext cx="0" cy="7231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81343" cy="47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683568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Feedback from coordinators </a:t>
            </a:r>
            <a:r>
              <a:rPr lang="en-US" sz="1800" b="0" dirty="0" smtClean="0"/>
              <a:t>regarding GRIPs 2019 (last INV-WG meeting on 23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of July):</a:t>
            </a:r>
            <a:endParaRPr lang="en-US" sz="1800" b="0" dirty="0"/>
          </a:p>
        </p:txBody>
      </p:sp>
      <p:sp>
        <p:nvSpPr>
          <p:cNvPr id="3" name="Retângulo 2"/>
          <p:cNvSpPr/>
          <p:nvPr/>
        </p:nvSpPr>
        <p:spPr>
          <a:xfrm>
            <a:off x="971600" y="1663640"/>
            <a:ext cx="78488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/>
              <a:t>Common </a:t>
            </a:r>
            <a:r>
              <a:rPr lang="en-US" sz="1800" u="sng" dirty="0" smtClean="0"/>
              <a:t>parts</a:t>
            </a:r>
            <a:endParaRPr lang="en-US" sz="1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Investment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Supply &amp; demand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Modelling</a:t>
            </a:r>
            <a:endParaRPr lang="en-US" sz="1600" b="0" dirty="0"/>
          </a:p>
        </p:txBody>
      </p:sp>
      <p:sp>
        <p:nvSpPr>
          <p:cNvPr id="8" name="Retângulo 7"/>
          <p:cNvSpPr/>
          <p:nvPr/>
        </p:nvSpPr>
        <p:spPr>
          <a:xfrm>
            <a:off x="977534" y="2996952"/>
            <a:ext cx="784293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GRIP </a:t>
            </a:r>
            <a:r>
              <a:rPr lang="en-US" sz="1800" u="sng" dirty="0"/>
              <a:t>specific </a:t>
            </a:r>
            <a:r>
              <a:rPr lang="en-US" sz="1800" u="sng" dirty="0" smtClean="0"/>
              <a:t>issues</a:t>
            </a:r>
            <a:endParaRPr lang="en-US" sz="1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Deeper investigation of investment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Barriers to infrastructure investments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Infrastructure resilience &amp; integration: regional N-1 analysis, market demand for new investments, new gas corridors, new investment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Gas market development (electricity generation, transport, hubs)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Sustainability (future role of gas)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L-gas</a:t>
            </a:r>
          </a:p>
        </p:txBody>
      </p:sp>
    </p:spTree>
    <p:extLst>
      <p:ext uri="{BB962C8B-B14F-4D97-AF65-F5344CB8AC3E}">
        <p14:creationId xmlns:p14="http://schemas.microsoft.com/office/powerpoint/2010/main" val="9520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683568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Feedback from coordinators </a:t>
            </a:r>
            <a:r>
              <a:rPr lang="en-US" sz="1800" b="0" dirty="0" smtClean="0"/>
              <a:t>regarding GRIPs 2019 (last INV-WG meeting on 23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of July (continue)):</a:t>
            </a:r>
            <a:endParaRPr lang="en-US" sz="1800" b="0" dirty="0"/>
          </a:p>
        </p:txBody>
      </p:sp>
      <p:sp>
        <p:nvSpPr>
          <p:cNvPr id="7" name="Retângulo 6"/>
          <p:cNvSpPr/>
          <p:nvPr/>
        </p:nvSpPr>
        <p:spPr>
          <a:xfrm>
            <a:off x="971600" y="1772816"/>
            <a:ext cx="796126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Way forward / Conclusions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GRIPs </a:t>
            </a:r>
            <a:r>
              <a:rPr lang="en-US" sz="1600" b="0" dirty="0"/>
              <a:t>as legislative obligation put on </a:t>
            </a:r>
            <a:r>
              <a:rPr lang="en-US" sz="1600" b="0" dirty="0" smtClean="0"/>
              <a:t>TSOs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Transition towards a shortened version of GRIPs that investigate more deeply regional specific issues.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No duplication of topics covered already in TYNDP (e.g. basic overview of projects, supply &amp; demand).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Targeted release of 4th edition of GRIPs by the end of 2019, preferably in line with envisaged evolutions (no TYNDP duplications and focus on regional specific issues)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Involvement of NRAs and stakeholders via the most appropriate regional fora (GRI or other initiatives – to be decided by the involved TSOs</a:t>
            </a:r>
            <a:r>
              <a:rPr lang="en-US" sz="1600" b="0" dirty="0" smtClean="0"/>
              <a:t>)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Publication </a:t>
            </a:r>
            <a:r>
              <a:rPr lang="en-US" sz="1600" b="0" dirty="0"/>
              <a:t>of the subsequent edition of GRIPs together with the draft TYNDP </a:t>
            </a:r>
            <a:r>
              <a:rPr lang="en-US" sz="1600" b="0" dirty="0" smtClean="0"/>
              <a:t>package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855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2.2. Report </a:t>
            </a:r>
            <a:r>
              <a:rPr lang="en-US" sz="3200" dirty="0">
                <a:solidFill>
                  <a:srgbClr val="2A4677"/>
                </a:solidFill>
              </a:rPr>
              <a:t>on the use of VIP infrastructures October 16- Sept19:  progress and work calendar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e6046117-bfc4-43a7-a249-50c8f2b8e5fc">20190912_TSOs_presentation_vFinal.pptx</AcerDocumentName>
    <ACER_Abstract xmlns="985daa2e-53d8-4475-82b8-9c7d25324e34" xsi:nil="true"/>
    <_dlc_DocId xmlns="985daa2e-53d8-4475-82b8-9c7d25324e34">ACER-2019-88516</_dlc_DocId>
    <_dlc_DocIdUrl xmlns="985daa2e-53d8-4475-82b8-9c7d25324e34">
      <Url>https://www.acer.europa.eu/Events/51st-IG-Meeting/_layouts/15/DocIdRedir.aspx?ID=ACER-2019-88516</Url>
      <Description>ACER-2019-88516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74207135F3418C71BC0A7994059A" ma:contentTypeVersion="27" ma:contentTypeDescription="Create a new document." ma:contentTypeScope="" ma:versionID="370fb50784c8eba32dcf0bcaa3ba24ae">
  <xsd:schema xmlns:xsd="http://www.w3.org/2001/XMLSchema" xmlns:xs="http://www.w3.org/2001/XMLSchema" xmlns:p="http://schemas.microsoft.com/office/2006/metadata/properties" xmlns:ns2="985daa2e-53d8-4475-82b8-9c7d25324e34" xmlns:ns3="e6046117-bfc4-43a7-a249-50c8f2b8e5fc" targetNamespace="http://schemas.microsoft.com/office/2006/metadata/properties" ma:root="true" ma:fieldsID="45a8c2095f1ea68e50711845bca10265" ns2:_="" ns3:_="">
    <xsd:import namespace="985daa2e-53d8-4475-82b8-9c7d25324e34"/>
    <xsd:import namespace="e6046117-bfc4-43a7-a249-50c8f2b8e5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117-bfc4-43a7-a249-50c8f2b8e5f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6B1FB961-D946-44B2-82A3-4222AB51B32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2CF551-37D2-4A31-88D0-87EE3F31C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63DA14-6917-426B-8BCA-17CB4889E528}"/>
</file>

<file path=customXml/itemProps4.xml><?xml version="1.0" encoding="utf-8"?>
<ds:datastoreItem xmlns:ds="http://schemas.openxmlformats.org/officeDocument/2006/customXml" ds:itemID="{7F2F48AC-2D11-48D2-9659-11F161FDBE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19793</TotalTime>
  <Words>1292</Words>
  <Application>Microsoft Office PowerPoint</Application>
  <PresentationFormat>Presentación en pantalla (4:3)</PresentationFormat>
  <Paragraphs>142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21</vt:i4>
      </vt:variant>
    </vt:vector>
  </HeadingPairs>
  <TitlesOfParts>
    <vt:vector size="37" baseType="lpstr">
      <vt:lpstr>Arial</vt:lpstr>
      <vt:lpstr>Cambria Math</vt:lpstr>
      <vt:lpstr>Courier New</vt:lpstr>
      <vt:lpstr>Enagás PT Serif</vt:lpstr>
      <vt:lpstr>Myriad Pro</vt:lpstr>
      <vt:lpstr>Symbol</vt:lpstr>
      <vt:lpstr>Times New Roman</vt:lpstr>
      <vt:lpstr>Verdana</vt:lpstr>
      <vt:lpstr>Wingdings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6_Vorlage Power Point</vt:lpstr>
      <vt:lpstr> </vt:lpstr>
      <vt:lpstr>Presentación de PowerPoint</vt:lpstr>
      <vt:lpstr>2.1 TYNDP 2020, GRIP &amp; 4th PCI list 2019</vt:lpstr>
      <vt:lpstr>2.1 PCI selection process</vt:lpstr>
      <vt:lpstr>2.1 TYNDP 2020</vt:lpstr>
      <vt:lpstr>2.1 GRIP 2019</vt:lpstr>
      <vt:lpstr>2.1 GRIP 2019</vt:lpstr>
      <vt:lpstr>2.1 GRIP 2019</vt:lpstr>
      <vt:lpstr>Presentación de PowerPoint</vt:lpstr>
      <vt:lpstr>2.2. Report on the use of VIP infrastructures October 16- Sept19:  progress and work calendar </vt:lpstr>
      <vt:lpstr>Presentación de PowerPoint</vt:lpstr>
      <vt:lpstr>3.2 Follow-up gas prices</vt:lpstr>
      <vt:lpstr>3.2 Follow-up gas prices</vt:lpstr>
      <vt:lpstr>Presentación de PowerPoint</vt:lpstr>
      <vt:lpstr>3.3 Coordinated application procedure</vt:lpstr>
      <vt:lpstr>3.3 Coordinated application procedure</vt:lpstr>
      <vt:lpstr>3.3 Coordinated application procedure</vt:lpstr>
      <vt:lpstr>Presentación de PowerPoint</vt:lpstr>
      <vt:lpstr>4.1. Follow-up - Projects</vt:lpstr>
      <vt:lpstr>4.1. Follow-up – Gas organisation initiatives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Borrego, Nuria</cp:lastModifiedBy>
  <cp:revision>1905</cp:revision>
  <cp:lastPrinted>2018-02-07T16:25:07Z</cp:lastPrinted>
  <dcterms:modified xsi:type="dcterms:W3CDTF">2019-09-18T11:14:56Z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0x010100DDD574207135F3418C71BC0A7994059A</vt:lpwstr>
  </property>
  <property fmtid="{D5CDD505-2E9C-101B-9397-08002B2CF9AE}" pid="3" name="_dlc_DocIdItemGuid">
    <vt:lpwstr>8f25803f-4dcc-4d41-8aac-ab4ee325b60f</vt:lpwstr>
  </property>
</Properties>
</file>