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4" r:id="rId5"/>
  </p:sldMasterIdLst>
  <p:notesMasterIdLst>
    <p:notesMasterId r:id="rId25"/>
  </p:notesMasterIdLst>
  <p:handoutMasterIdLst>
    <p:handoutMasterId r:id="rId26"/>
  </p:handoutMasterIdLst>
  <p:sldIdLst>
    <p:sldId id="256" r:id="rId6"/>
    <p:sldId id="599" r:id="rId7"/>
    <p:sldId id="581" r:id="rId8"/>
    <p:sldId id="597" r:id="rId9"/>
    <p:sldId id="582" r:id="rId10"/>
    <p:sldId id="601" r:id="rId11"/>
    <p:sldId id="595" r:id="rId12"/>
    <p:sldId id="584" r:id="rId13"/>
    <p:sldId id="585" r:id="rId14"/>
    <p:sldId id="586" r:id="rId15"/>
    <p:sldId id="587" r:id="rId16"/>
    <p:sldId id="588" r:id="rId17"/>
    <p:sldId id="589" r:id="rId18"/>
    <p:sldId id="590" r:id="rId19"/>
    <p:sldId id="591" r:id="rId20"/>
    <p:sldId id="592" r:id="rId21"/>
    <p:sldId id="593" r:id="rId22"/>
    <p:sldId id="600" r:id="rId23"/>
    <p:sldId id="376" r:id="rId24"/>
  </p:sldIdLst>
  <p:sldSz cx="9144000" cy="6858000" type="screen4x3"/>
  <p:notesSz cx="6724650" cy="9774238"/>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 Gence-Creux" initials="CG" lastIdx="4" clrIdx="0"/>
  <p:cmAuthor id="1" name="Olaf Islei" initials="OI"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FF33"/>
    <a:srgbClr val="33CC33"/>
    <a:srgbClr val="CCFF33"/>
    <a:srgbClr val="003399"/>
    <a:srgbClr val="99CCFF"/>
    <a:srgbClr val="66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185" autoAdjust="0"/>
  </p:normalViewPr>
  <p:slideViewPr>
    <p:cSldViewPr>
      <p:cViewPr>
        <p:scale>
          <a:sx n="86" d="100"/>
          <a:sy n="86" d="100"/>
        </p:scale>
        <p:origin x="-2250" y="-672"/>
      </p:cViewPr>
      <p:guideLst>
        <p:guide orient="horz" pos="3378"/>
        <p:guide orient="horz" pos="4156"/>
        <p:guide orient="horz" pos="2289"/>
        <p:guide orient="horz" pos="2505"/>
        <p:guide orient="horz" pos="4110"/>
        <p:guide pos="2880"/>
        <p:guide pos="1020"/>
        <p:guide pos="385"/>
        <p:guide pos="5759"/>
        <p:guide pos="590"/>
        <p:guide pos="6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2458" y="-86"/>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13063" cy="488950"/>
          </a:xfrm>
          <a:prstGeom prst="rect">
            <a:avLst/>
          </a:prstGeom>
          <a:noFill/>
          <a:ln w="9525">
            <a:noFill/>
            <a:miter lim="800000"/>
            <a:headEnd/>
            <a:tailEnd/>
          </a:ln>
        </p:spPr>
        <p:txBody>
          <a:bodyPr vert="horz" wrap="square" lIns="90051" tIns="45025" rIns="90051" bIns="45025" numCol="1" anchor="t" anchorCtr="0" compatLnSpc="1">
            <a:prstTxWarp prst="textNoShape">
              <a:avLst/>
            </a:prstTxWarp>
          </a:bodyPr>
          <a:lstStyle>
            <a:lvl1pPr defTabSz="896938">
              <a:defRPr sz="1200">
                <a:ea typeface="ＭＳ Ｐゴシック" pitchFamily="-108" charset="-128"/>
              </a:defRPr>
            </a:lvl1pPr>
          </a:lstStyle>
          <a:p>
            <a:pPr>
              <a:defRPr/>
            </a:pPr>
            <a:endParaRPr lang="fr-FR"/>
          </a:p>
        </p:txBody>
      </p:sp>
      <p:sp>
        <p:nvSpPr>
          <p:cNvPr id="49155" name="Rectangle 3"/>
          <p:cNvSpPr>
            <a:spLocks noGrp="1" noChangeArrowheads="1"/>
          </p:cNvSpPr>
          <p:nvPr>
            <p:ph type="dt" sz="quarter" idx="1"/>
          </p:nvPr>
        </p:nvSpPr>
        <p:spPr bwMode="auto">
          <a:xfrm>
            <a:off x="3810000" y="0"/>
            <a:ext cx="2913063" cy="488950"/>
          </a:xfrm>
          <a:prstGeom prst="rect">
            <a:avLst/>
          </a:prstGeom>
          <a:noFill/>
          <a:ln w="9525">
            <a:noFill/>
            <a:miter lim="800000"/>
            <a:headEnd/>
            <a:tailEnd/>
          </a:ln>
        </p:spPr>
        <p:txBody>
          <a:bodyPr vert="horz" wrap="square" lIns="90051" tIns="45025" rIns="90051" bIns="45025" numCol="1" anchor="t" anchorCtr="0" compatLnSpc="1">
            <a:prstTxWarp prst="textNoShape">
              <a:avLst/>
            </a:prstTxWarp>
          </a:bodyPr>
          <a:lstStyle>
            <a:lvl1pPr algn="r" defTabSz="896938">
              <a:defRPr sz="1200">
                <a:ea typeface="ＭＳ Ｐゴシック" pitchFamily="-108" charset="-128"/>
              </a:defRPr>
            </a:lvl1pPr>
          </a:lstStyle>
          <a:p>
            <a:pPr>
              <a:defRPr/>
            </a:pPr>
            <a:fld id="{DBF8A9B5-0C02-4082-8883-1E8E4D926B1F}" type="datetime1">
              <a:rPr lang="fr-FR"/>
              <a:pPr>
                <a:defRPr/>
              </a:pPr>
              <a:t>23/02/2012</a:t>
            </a:fld>
            <a:endParaRPr lang="fr-FR" dirty="0"/>
          </a:p>
        </p:txBody>
      </p:sp>
      <p:sp>
        <p:nvSpPr>
          <p:cNvPr id="49156" name="Rectangle 4"/>
          <p:cNvSpPr>
            <a:spLocks noGrp="1" noChangeArrowheads="1"/>
          </p:cNvSpPr>
          <p:nvPr>
            <p:ph type="ftr" sz="quarter" idx="2"/>
          </p:nvPr>
        </p:nvSpPr>
        <p:spPr bwMode="auto">
          <a:xfrm>
            <a:off x="0" y="9283700"/>
            <a:ext cx="2913063" cy="488950"/>
          </a:xfrm>
          <a:prstGeom prst="rect">
            <a:avLst/>
          </a:prstGeom>
          <a:noFill/>
          <a:ln w="9525">
            <a:noFill/>
            <a:miter lim="800000"/>
            <a:headEnd/>
            <a:tailEnd/>
          </a:ln>
        </p:spPr>
        <p:txBody>
          <a:bodyPr vert="horz" wrap="square" lIns="90051" tIns="45025" rIns="90051" bIns="45025" numCol="1" anchor="b" anchorCtr="0" compatLnSpc="1">
            <a:prstTxWarp prst="textNoShape">
              <a:avLst/>
            </a:prstTxWarp>
          </a:bodyPr>
          <a:lstStyle>
            <a:lvl1pPr defTabSz="896938">
              <a:defRPr sz="1200">
                <a:ea typeface="ＭＳ Ｐゴシック" pitchFamily="-108" charset="-128"/>
              </a:defRPr>
            </a:lvl1pPr>
          </a:lstStyle>
          <a:p>
            <a:pPr>
              <a:defRPr/>
            </a:pPr>
            <a:endParaRPr lang="fr-FR"/>
          </a:p>
        </p:txBody>
      </p:sp>
      <p:sp>
        <p:nvSpPr>
          <p:cNvPr id="49157" name="Rectangle 5"/>
          <p:cNvSpPr>
            <a:spLocks noGrp="1" noChangeArrowheads="1"/>
          </p:cNvSpPr>
          <p:nvPr>
            <p:ph type="sldNum" sz="quarter" idx="3"/>
          </p:nvPr>
        </p:nvSpPr>
        <p:spPr bwMode="auto">
          <a:xfrm>
            <a:off x="3810000" y="9283700"/>
            <a:ext cx="2913063" cy="488950"/>
          </a:xfrm>
          <a:prstGeom prst="rect">
            <a:avLst/>
          </a:prstGeom>
          <a:noFill/>
          <a:ln w="9525">
            <a:noFill/>
            <a:miter lim="800000"/>
            <a:headEnd/>
            <a:tailEnd/>
          </a:ln>
        </p:spPr>
        <p:txBody>
          <a:bodyPr vert="horz" wrap="square" lIns="90051" tIns="45025" rIns="90051" bIns="45025" numCol="1" anchor="b" anchorCtr="0" compatLnSpc="1">
            <a:prstTxWarp prst="textNoShape">
              <a:avLst/>
            </a:prstTxWarp>
          </a:bodyPr>
          <a:lstStyle>
            <a:lvl1pPr algn="r" defTabSz="896938">
              <a:defRPr sz="1200">
                <a:ea typeface="ＭＳ Ｐゴシック" pitchFamily="-108" charset="-128"/>
              </a:defRPr>
            </a:lvl1pPr>
          </a:lstStyle>
          <a:p>
            <a:pPr>
              <a:defRPr/>
            </a:pPr>
            <a:fld id="{09E6AA56-9D66-48B0-933A-90FFF4BF4D78}" type="slidenum">
              <a:rPr lang="fr-FR"/>
              <a:pPr>
                <a:defRPr/>
              </a:pPr>
              <a:t>‹#›</a:t>
            </a:fld>
            <a:endParaRPr lang="fr-FR" dirty="0"/>
          </a:p>
        </p:txBody>
      </p:sp>
    </p:spTree>
    <p:extLst>
      <p:ext uri="{BB962C8B-B14F-4D97-AF65-F5344CB8AC3E}">
        <p14:creationId xmlns:p14="http://schemas.microsoft.com/office/powerpoint/2010/main" val="26353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3063" cy="488950"/>
          </a:xfrm>
          <a:prstGeom prst="rect">
            <a:avLst/>
          </a:prstGeom>
          <a:noFill/>
          <a:ln w="9525">
            <a:noFill/>
            <a:miter lim="800000"/>
            <a:headEnd/>
            <a:tailEnd/>
          </a:ln>
        </p:spPr>
        <p:txBody>
          <a:bodyPr vert="horz" wrap="square" lIns="90051" tIns="45025" rIns="90051" bIns="45025" numCol="1" anchor="t" anchorCtr="0" compatLnSpc="1">
            <a:prstTxWarp prst="textNoShape">
              <a:avLst/>
            </a:prstTxWarp>
          </a:bodyPr>
          <a:lstStyle>
            <a:lvl1pPr defTabSz="896938">
              <a:defRPr sz="1200">
                <a:ea typeface="ＭＳ Ｐゴシック" pitchFamily="-108" charset="-128"/>
              </a:defRPr>
            </a:lvl1pPr>
          </a:lstStyle>
          <a:p>
            <a:pPr>
              <a:defRPr/>
            </a:pPr>
            <a:endParaRPr lang="fr-FR"/>
          </a:p>
        </p:txBody>
      </p:sp>
      <p:sp>
        <p:nvSpPr>
          <p:cNvPr id="3" name="Date Placeholder 2"/>
          <p:cNvSpPr>
            <a:spLocks noGrp="1"/>
          </p:cNvSpPr>
          <p:nvPr>
            <p:ph type="dt" idx="1"/>
          </p:nvPr>
        </p:nvSpPr>
        <p:spPr bwMode="auto">
          <a:xfrm>
            <a:off x="3810000" y="0"/>
            <a:ext cx="2913063" cy="488950"/>
          </a:xfrm>
          <a:prstGeom prst="rect">
            <a:avLst/>
          </a:prstGeom>
          <a:noFill/>
          <a:ln w="9525">
            <a:noFill/>
            <a:miter lim="800000"/>
            <a:headEnd/>
            <a:tailEnd/>
          </a:ln>
        </p:spPr>
        <p:txBody>
          <a:bodyPr vert="horz" wrap="square" lIns="90051" tIns="45025" rIns="90051" bIns="45025" numCol="1" anchor="t" anchorCtr="0" compatLnSpc="1">
            <a:prstTxWarp prst="textNoShape">
              <a:avLst/>
            </a:prstTxWarp>
          </a:bodyPr>
          <a:lstStyle>
            <a:lvl1pPr algn="r" defTabSz="896938">
              <a:defRPr sz="1200">
                <a:ea typeface="ＭＳ Ｐゴシック" pitchFamily="-108" charset="-128"/>
              </a:defRPr>
            </a:lvl1pPr>
          </a:lstStyle>
          <a:p>
            <a:pPr>
              <a:defRPr/>
            </a:pPr>
            <a:fld id="{3C3EE0F8-6118-4470-B2D3-CC2FD138925D}" type="datetime1">
              <a:rPr lang="en-US"/>
              <a:pPr>
                <a:defRPr/>
              </a:pPr>
              <a:t>2/23/2012</a:t>
            </a:fld>
            <a:endParaRPr lang="en-US" dirty="0"/>
          </a:p>
        </p:txBody>
      </p:sp>
      <p:sp>
        <p:nvSpPr>
          <p:cNvPr id="4" name="Slide Image Placeholder 3"/>
          <p:cNvSpPr>
            <a:spLocks noGrp="1" noRot="1" noChangeAspect="1"/>
          </p:cNvSpPr>
          <p:nvPr>
            <p:ph type="sldImg" idx="2"/>
          </p:nvPr>
        </p:nvSpPr>
        <p:spPr>
          <a:xfrm>
            <a:off x="919163" y="733425"/>
            <a:ext cx="4887912" cy="3665538"/>
          </a:xfrm>
          <a:prstGeom prst="rect">
            <a:avLst/>
          </a:prstGeom>
          <a:noFill/>
          <a:ln w="12700">
            <a:solidFill>
              <a:prstClr val="black"/>
            </a:solidFill>
          </a:ln>
        </p:spPr>
        <p:txBody>
          <a:bodyPr vert="horz" wrap="square" lIns="91870" tIns="45935" rIns="91870" bIns="45935" numCol="1" anchor="ctr" anchorCtr="0" compatLnSpc="1">
            <a:prstTxWarp prst="textNoShape">
              <a:avLst/>
            </a:prstTxWarp>
          </a:bodyPr>
          <a:lstStyle/>
          <a:p>
            <a:pPr lvl="0"/>
            <a:endParaRPr lang="it-IT" noProof="0" dirty="0" smtClean="0"/>
          </a:p>
        </p:txBody>
      </p:sp>
      <p:sp>
        <p:nvSpPr>
          <p:cNvPr id="5" name="Notes Placeholder 4"/>
          <p:cNvSpPr>
            <a:spLocks noGrp="1"/>
          </p:cNvSpPr>
          <p:nvPr>
            <p:ph type="body" sz="quarter" idx="3"/>
          </p:nvPr>
        </p:nvSpPr>
        <p:spPr bwMode="auto">
          <a:xfrm>
            <a:off x="671513" y="4641850"/>
            <a:ext cx="5381625" cy="4398963"/>
          </a:xfrm>
          <a:prstGeom prst="rect">
            <a:avLst/>
          </a:prstGeom>
          <a:noFill/>
          <a:ln w="9525">
            <a:noFill/>
            <a:miter lim="800000"/>
            <a:headEnd/>
            <a:tailEnd/>
          </a:ln>
        </p:spPr>
        <p:txBody>
          <a:bodyPr vert="horz" wrap="square" lIns="90051" tIns="45025" rIns="90051" bIns="450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283700"/>
            <a:ext cx="2913063" cy="488950"/>
          </a:xfrm>
          <a:prstGeom prst="rect">
            <a:avLst/>
          </a:prstGeom>
          <a:noFill/>
          <a:ln w="9525">
            <a:noFill/>
            <a:miter lim="800000"/>
            <a:headEnd/>
            <a:tailEnd/>
          </a:ln>
        </p:spPr>
        <p:txBody>
          <a:bodyPr vert="horz" wrap="square" lIns="90051" tIns="45025" rIns="90051" bIns="45025" numCol="1" anchor="b" anchorCtr="0" compatLnSpc="1">
            <a:prstTxWarp prst="textNoShape">
              <a:avLst/>
            </a:prstTxWarp>
          </a:bodyPr>
          <a:lstStyle>
            <a:lvl1pPr defTabSz="896938">
              <a:defRPr sz="1200">
                <a:ea typeface="ＭＳ Ｐゴシック" pitchFamily="-108" charset="-128"/>
              </a:defRPr>
            </a:lvl1pPr>
          </a:lstStyle>
          <a:p>
            <a:pPr>
              <a:defRPr/>
            </a:pPr>
            <a:endParaRPr lang="fr-FR"/>
          </a:p>
        </p:txBody>
      </p:sp>
      <p:sp>
        <p:nvSpPr>
          <p:cNvPr id="7" name="Slide Number Placeholder 6"/>
          <p:cNvSpPr>
            <a:spLocks noGrp="1"/>
          </p:cNvSpPr>
          <p:nvPr>
            <p:ph type="sldNum" sz="quarter" idx="5"/>
          </p:nvPr>
        </p:nvSpPr>
        <p:spPr bwMode="auto">
          <a:xfrm>
            <a:off x="3810000" y="9283700"/>
            <a:ext cx="2913063" cy="488950"/>
          </a:xfrm>
          <a:prstGeom prst="rect">
            <a:avLst/>
          </a:prstGeom>
          <a:noFill/>
          <a:ln w="9525">
            <a:noFill/>
            <a:miter lim="800000"/>
            <a:headEnd/>
            <a:tailEnd/>
          </a:ln>
        </p:spPr>
        <p:txBody>
          <a:bodyPr vert="horz" wrap="square" lIns="90051" tIns="45025" rIns="90051" bIns="45025" numCol="1" anchor="b" anchorCtr="0" compatLnSpc="1">
            <a:prstTxWarp prst="textNoShape">
              <a:avLst/>
            </a:prstTxWarp>
          </a:bodyPr>
          <a:lstStyle>
            <a:lvl1pPr algn="r" defTabSz="896938">
              <a:defRPr sz="1200">
                <a:ea typeface="ＭＳ Ｐゴシック" pitchFamily="-108" charset="-128"/>
              </a:defRPr>
            </a:lvl1pPr>
          </a:lstStyle>
          <a:p>
            <a:pPr>
              <a:defRPr/>
            </a:pPr>
            <a:fld id="{53E73257-AFC6-4FB6-BC11-EFF09AB7C477}" type="slidenum">
              <a:rPr lang="en-US"/>
              <a:pPr>
                <a:defRPr/>
              </a:pPr>
              <a:t>‹#›</a:t>
            </a:fld>
            <a:endParaRPr lang="en-US" dirty="0"/>
          </a:p>
        </p:txBody>
      </p:sp>
    </p:spTree>
    <p:extLst>
      <p:ext uri="{BB962C8B-B14F-4D97-AF65-F5344CB8AC3E}">
        <p14:creationId xmlns:p14="http://schemas.microsoft.com/office/powerpoint/2010/main" val="215135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a:noFill/>
          <a:ln/>
        </p:spPr>
        <p:txBody>
          <a:bodyPr/>
          <a:lstStyle/>
          <a:p>
            <a:endParaRPr lang="fr-FR"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r>
              <a:rPr lang="en-US" smtClean="0">
                <a:ea typeface="ＭＳ Ｐゴシック" pitchFamily="34" charset="-128"/>
              </a:rPr>
              <a:t>Is it the right ACER’s address?</a:t>
            </a:r>
          </a:p>
        </p:txBody>
      </p:sp>
      <p:sp>
        <p:nvSpPr>
          <p:cNvPr id="23556" name="Slide Number Placeholder 3"/>
          <p:cNvSpPr>
            <a:spLocks noGrp="1"/>
          </p:cNvSpPr>
          <p:nvPr>
            <p:ph type="sldNum" sz="quarter" idx="5"/>
          </p:nvPr>
        </p:nvSpPr>
        <p:spPr>
          <a:noFill/>
        </p:spPr>
        <p:txBody>
          <a:bodyPr/>
          <a:lstStyle/>
          <a:p>
            <a:fld id="{28E7E93F-7480-4CA8-8BDA-F8513548E712}"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9413" y="230188"/>
            <a:ext cx="2090737" cy="589597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30188"/>
            <a:ext cx="6119813" cy="589597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userDrawn="1"/>
        </p:nvSpPr>
        <p:spPr bwMode="gray">
          <a:xfrm>
            <a:off x="0" y="0"/>
            <a:ext cx="9144000" cy="1052513"/>
          </a:xfrm>
          <a:prstGeom prst="rect">
            <a:avLst/>
          </a:prstGeom>
          <a:solidFill>
            <a:srgbClr val="005BAB"/>
          </a:solidFill>
          <a:ln w="9525">
            <a:noFill/>
            <a:miter lim="800000"/>
            <a:headEnd/>
            <a:tailEnd/>
          </a:ln>
        </p:spPr>
        <p:txBody>
          <a:bodyPr wrap="none" anchor="ctr"/>
          <a:lstStyle/>
          <a:p>
            <a:endParaRPr lang="en-GB"/>
          </a:p>
        </p:txBody>
      </p:sp>
      <p:grpSp>
        <p:nvGrpSpPr>
          <p:cNvPr id="1027" name="Group 103"/>
          <p:cNvGrpSpPr>
            <a:grpSpLocks noChangeAspect="1"/>
          </p:cNvGrpSpPr>
          <p:nvPr userDrawn="1"/>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823874 w 513"/>
                <a:gd name="T1" fmla="*/ 11634084 h 698"/>
                <a:gd name="T2" fmla="*/ 8520240 w 513"/>
                <a:gd name="T3" fmla="*/ 0 h 698"/>
                <a:gd name="T4" fmla="*/ 0 w 513"/>
                <a:gd name="T5" fmla="*/ 11667211 h 698"/>
                <a:gd name="T6" fmla="*/ 1823874 w 513"/>
                <a:gd name="T7" fmla="*/ 11667211 h 698"/>
                <a:gd name="T8" fmla="*/ 1823874 w 513"/>
                <a:gd name="T9" fmla="*/ 11634084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endParaRPr lang="en-GB"/>
            </a:p>
          </p:txBody>
        </p:sp>
        <p:sp>
          <p:nvSpPr>
            <p:cNvPr id="1038" name="Freeform 105"/>
            <p:cNvSpPr>
              <a:spLocks noChangeAspect="1"/>
            </p:cNvSpPr>
            <p:nvPr userDrawn="1"/>
          </p:nvSpPr>
          <p:spPr bwMode="gray">
            <a:xfrm>
              <a:off x="5921" y="59"/>
              <a:ext cx="5766" cy="4206"/>
            </a:xfrm>
            <a:custGeom>
              <a:avLst/>
              <a:gdLst>
                <a:gd name="T0" fmla="*/ 41806701 w 2880"/>
                <a:gd name="T1" fmla="*/ 20171786 h 2100"/>
                <a:gd name="T2" fmla="*/ 47878187 w 2880"/>
                <a:gd name="T3" fmla="*/ 18401078 h 2100"/>
                <a:gd name="T4" fmla="*/ 47878187 w 2880"/>
                <a:gd name="T5" fmla="*/ 1953735 h 2100"/>
                <a:gd name="T6" fmla="*/ 6253912 w 2880"/>
                <a:gd name="T7" fmla="*/ 0 h 2100"/>
                <a:gd name="T8" fmla="*/ 0 w 2880"/>
                <a:gd name="T9" fmla="*/ 4312945 h 2100"/>
                <a:gd name="T10" fmla="*/ 0 w 2880"/>
                <a:gd name="T11" fmla="*/ 16349429 h 2100"/>
                <a:gd name="T12" fmla="*/ 0 w 2880"/>
                <a:gd name="T13" fmla="*/ 35100656 h 2100"/>
                <a:gd name="T14" fmla="*/ 47878187 w 2880"/>
                <a:gd name="T15" fmla="*/ 35100656 h 2100"/>
                <a:gd name="T16" fmla="*/ 47878187 w 2880"/>
                <a:gd name="T17" fmla="*/ 31839029 h 2100"/>
                <a:gd name="T18" fmla="*/ 33279632 w 2880"/>
                <a:gd name="T19" fmla="*/ 31839029 h 2100"/>
                <a:gd name="T20" fmla="*/ 41806701 w 2880"/>
                <a:gd name="T21" fmla="*/ 20171786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endParaRPr lang="en-GB"/>
            </a:p>
          </p:txBody>
        </p:sp>
      </p:grpSp>
      <p:grpSp>
        <p:nvGrpSpPr>
          <p:cNvPr id="1028" name="Group 59"/>
          <p:cNvGrpSpPr>
            <a:grpSpLocks/>
          </p:cNvGrpSpPr>
          <p:nvPr userDrawn="1"/>
        </p:nvGrpSpPr>
        <p:grpSpPr bwMode="auto">
          <a:xfrm>
            <a:off x="0" y="188913"/>
            <a:ext cx="9144000" cy="6669087"/>
            <a:chOff x="0" y="119"/>
            <a:chExt cx="5760" cy="4201"/>
          </a:xfrm>
        </p:grpSpPr>
        <p:grpSp>
          <p:nvGrpSpPr>
            <p:cNvPr id="1033"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2147483647 w 2381"/>
                  <a:gd name="T1" fmla="*/ 2147483647 h 882"/>
                  <a:gd name="T2" fmla="*/ 0 w 2381"/>
                  <a:gd name="T3" fmla="*/ 2147483647 h 882"/>
                  <a:gd name="T4" fmla="*/ 0 w 2381"/>
                  <a:gd name="T5" fmla="*/ 2147483647 h 882"/>
                  <a:gd name="T6" fmla="*/ 2147483647 w 2381"/>
                  <a:gd name="T7" fmla="*/ 0 h 882"/>
                  <a:gd name="T8" fmla="*/ 2147483647 w 2381"/>
                  <a:gd name="T9" fmla="*/ 2147483647 h 882"/>
                  <a:gd name="T10" fmla="*/ 2147483647 w 2381"/>
                  <a:gd name="T11" fmla="*/ 2147483647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endParaRPr lang="en-GB"/>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endParaRPr lang="fr-FR">
                  <a:solidFill>
                    <a:srgbClr val="FFFFFF"/>
                  </a:solidFill>
                </a:endParaRPr>
              </a:p>
            </p:txBody>
          </p:sp>
        </p:grpSp>
        <p:sp>
          <p:nvSpPr>
            <p:cNvPr id="1034"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endParaRPr lang="en-GB"/>
            </a:p>
          </p:txBody>
        </p:sp>
      </p:grpSp>
      <p:sp>
        <p:nvSpPr>
          <p:cNvPr id="3"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userDrawn="1"/>
        </p:nvSpPr>
        <p:spPr bwMode="gray">
          <a:xfrm>
            <a:off x="8172450" y="6345238"/>
            <a:ext cx="514350" cy="365125"/>
          </a:xfrm>
          <a:prstGeom prst="rect">
            <a:avLst/>
          </a:prstGeom>
          <a:noFill/>
          <a:ln>
            <a:noFill/>
          </a:ln>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defRPr/>
            </a:pPr>
            <a:fld id="{4DFDBBD4-956B-47C4-9C1B-37A4BC8201FA}" type="slidenum">
              <a:rPr lang="en-US" sz="1000" smtClean="0">
                <a:solidFill>
                  <a:srgbClr val="005BAB"/>
                </a:solidFill>
              </a:rPr>
              <a:pPr algn="r" eaLnBrk="1" hangingPunct="1">
                <a:defRPr/>
              </a:pPr>
              <a:t>‹#›</a:t>
            </a:fld>
            <a:endParaRPr lang="en-US" sz="1000" dirty="0" smtClean="0">
              <a:solidFill>
                <a:srgbClr val="005BAB"/>
              </a:solidFill>
            </a:endParaRPr>
          </a:p>
        </p:txBody>
      </p:sp>
      <p:sp>
        <p:nvSpPr>
          <p:cNvPr id="7" name="Title 1"/>
          <p:cNvSpPr txBox="1">
            <a:spLocks/>
          </p:cNvSpPr>
          <p:nvPr userDrawn="1"/>
        </p:nvSpPr>
        <p:spPr bwMode="gray">
          <a:xfrm>
            <a:off x="323850" y="522288"/>
            <a:ext cx="500063" cy="857250"/>
          </a:xfrm>
          <a:prstGeom prst="rect">
            <a:avLst/>
          </a:prstGeom>
          <a:noFill/>
          <a:ln>
            <a:noFill/>
          </a:ln>
          <a:extLst/>
        </p:spPr>
        <p:txBody>
          <a:bodyPr anchor="b"/>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buClr>
                <a:srgbClr val="9ECC3B"/>
              </a:buClr>
              <a:buSzPct val="100000"/>
              <a:buFont typeface="Trebuchet MS" pitchFamily="34" charset="0"/>
              <a:buNone/>
              <a:defRPr/>
            </a:pPr>
            <a:r>
              <a:rPr lang="en-US" sz="4400" dirty="0" smtClean="0">
                <a:solidFill>
                  <a:srgbClr val="9ECC3B"/>
                </a:solidFill>
                <a:sym typeface="Wingdings" pitchFamily="2" charset="2"/>
              </a:rPr>
              <a:t></a:t>
            </a:r>
          </a:p>
        </p:txBody>
      </p:sp>
      <p:sp>
        <p:nvSpPr>
          <p:cNvPr id="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274"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nodeType="afterGroup">
                            <p:stCondLst>
                              <p:cond delay="500"/>
                            </p:stCondLst>
                            <p:childTnLst>
                              <p:par>
                                <p:cTn id="11" presetID="22" presetClass="entr" presetSubtype="8" fill="hold" grpId="0" nodeType="afterEffect">
                                  <p:stCondLst>
                                    <p:cond delay="1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par>
                          <p:cTn id="14" fill="hold" nodeType="afterGroup">
                            <p:stCondLst>
                              <p:cond delay="1600"/>
                            </p:stCondLst>
                            <p:childTnLst>
                              <p:par>
                                <p:cTn id="15" presetID="2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par>
                          <p:cTn id="18" fill="hold" nodeType="afterGroup">
                            <p:stCondLst>
                              <p:cond delay="26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par>
                          <p:cTn id="22" fill="hold" nodeType="afterGroup">
                            <p:stCondLst>
                              <p:cond delay="36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par>
                          <p:cTn id="26" fill="hold" nodeType="afterGroup">
                            <p:stCondLst>
                              <p:cond delay="4600"/>
                            </p:stCondLst>
                            <p:childTnLst>
                              <p:par>
                                <p:cTn id="27" presetID="22" presetClass="entr" presetSubtype="8"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1000"/>
                                        <p:tgtEl>
                                          <p:spTgt spid="3">
                                            <p:txEl>
                                              <p:pRg st="3" end="3"/>
                                            </p:txEl>
                                          </p:spTgt>
                                        </p:tgtEl>
                                      </p:cBhvr>
                                    </p:animEffect>
                                  </p:childTnLst>
                                </p:cTn>
                              </p:par>
                            </p:childTnLst>
                          </p:cTn>
                        </p:par>
                        <p:par>
                          <p:cTn id="30" fill="hold" nodeType="afterGroup">
                            <p:stCondLst>
                              <p:cond delay="5600"/>
                            </p:stCondLst>
                            <p:childTnLst>
                              <p:par>
                                <p:cTn id="31" presetID="22" presetClass="entr" presetSubtype="8"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1000"/>
                        <p:tgtEl>
                          <p:spTgt spid="3"/>
                        </p:tgtEl>
                      </p:cBhvr>
                    </p:animEffect>
                  </p:childTnLst>
                </p:cTn>
              </p:par>
            </p:tnLst>
          </p:tmpl>
        </p:tmplLst>
      </p:bldP>
      <p:bldP spid="7" grpId="0"/>
      <p:bldP spid="2" grpId="0"/>
    </p:bld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userDrawn="1"/>
        </p:nvSpPr>
        <p:spPr bwMode="gray">
          <a:xfrm>
            <a:off x="323850" y="-20638"/>
            <a:ext cx="500063" cy="857251"/>
          </a:xfrm>
          <a:prstGeom prst="rect">
            <a:avLst/>
          </a:prstGeom>
          <a:noFill/>
          <a:ln>
            <a:noFill/>
          </a:ln>
          <a:extLst/>
        </p:spPr>
        <p:txBody>
          <a:bodyPr anchor="b"/>
          <a:lstStyle>
            <a:lvl1pPr marL="357188" indent="-357188"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buClr>
                <a:srgbClr val="9ECC3B"/>
              </a:buClr>
              <a:buSzPct val="100000"/>
              <a:buFont typeface="Trebuchet MS" pitchFamily="34" charset="0"/>
              <a:buNone/>
              <a:defRPr/>
            </a:pPr>
            <a:r>
              <a:rPr lang="en-US" sz="4400" dirty="0" smtClean="0">
                <a:solidFill>
                  <a:srgbClr val="9ECC3B"/>
                </a:solidFill>
                <a:sym typeface="Wingdings" pitchFamily="2" charset="2"/>
              </a:rPr>
              <a:t></a:t>
            </a:r>
          </a:p>
        </p:txBody>
      </p:sp>
      <p:sp>
        <p:nvSpPr>
          <p:cNvPr id="2" name="Title Placeholder 1"/>
          <p:cNvSpPr>
            <a:spLocks noGrp="1"/>
          </p:cNvSpPr>
          <p:nvPr>
            <p:ph type="title"/>
          </p:nvPr>
        </p:nvSpPr>
        <p:spPr bwMode="gray">
          <a:xfrm>
            <a:off x="982663" y="230188"/>
            <a:ext cx="7837487" cy="103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52" name="Picture 11" descr="image01-ppt4"/>
          <p:cNvPicPr>
            <a:picLocks noChangeAspect="1" noChangeArrowheads="1"/>
          </p:cNvPicPr>
          <p:nvPr userDrawn="1"/>
        </p:nvPicPr>
        <p:blipFill>
          <a:blip r:embed="rId13" cstate="print"/>
          <a:srcRect/>
          <a:stretch>
            <a:fillRect/>
          </a:stretch>
        </p:blipFill>
        <p:spPr bwMode="auto">
          <a:xfrm>
            <a:off x="0" y="1000125"/>
            <a:ext cx="9137650" cy="585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txStyles>
    <p:titleStyle>
      <a:lvl1pPr algn="l" rtl="0" eaLnBrk="0" fontAlgn="base" hangingPunct="0">
        <a:lnSpc>
          <a:spcPct val="90000"/>
        </a:lnSpc>
        <a:spcBef>
          <a:spcPct val="0"/>
        </a:spcBef>
        <a:spcAft>
          <a:spcPct val="0"/>
        </a:spcAft>
        <a:defRPr sz="3200">
          <a:solidFill>
            <a:srgbClr val="000000"/>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rgbClr val="000000"/>
          </a:solidFill>
          <a:latin typeface="Arial" charset="0"/>
        </a:defRPr>
      </a:lvl6pPr>
      <a:lvl7pPr marL="914400" algn="l" rtl="0" fontAlgn="base">
        <a:lnSpc>
          <a:spcPct val="90000"/>
        </a:lnSpc>
        <a:spcBef>
          <a:spcPct val="0"/>
        </a:spcBef>
        <a:spcAft>
          <a:spcPct val="0"/>
        </a:spcAft>
        <a:defRPr sz="3200">
          <a:solidFill>
            <a:srgbClr val="000000"/>
          </a:solidFill>
          <a:latin typeface="Arial" charset="0"/>
        </a:defRPr>
      </a:lvl7pPr>
      <a:lvl8pPr marL="1371600" algn="l" rtl="0" fontAlgn="base">
        <a:lnSpc>
          <a:spcPct val="90000"/>
        </a:lnSpc>
        <a:spcBef>
          <a:spcPct val="0"/>
        </a:spcBef>
        <a:spcAft>
          <a:spcPct val="0"/>
        </a:spcAft>
        <a:defRPr sz="3200">
          <a:solidFill>
            <a:srgbClr val="000000"/>
          </a:solidFill>
          <a:latin typeface="Arial" charset="0"/>
        </a:defRPr>
      </a:lvl8pPr>
      <a:lvl9pPr marL="1828800" algn="l" rtl="0" fontAlgn="base">
        <a:lnSpc>
          <a:spcPct val="90000"/>
        </a:lnSpc>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8" name="Group 152"/>
          <p:cNvGrpSpPr>
            <a:grpSpLocks/>
          </p:cNvGrpSpPr>
          <p:nvPr/>
        </p:nvGrpSpPr>
        <p:grpSpPr bwMode="auto">
          <a:xfrm>
            <a:off x="3275856" y="2970213"/>
            <a:ext cx="5627688" cy="3887787"/>
            <a:chOff x="-1" y="2536050"/>
            <a:chExt cx="9144001" cy="4321950"/>
          </a:xfrm>
        </p:grpSpPr>
        <p:sp>
          <p:nvSpPr>
            <p:cNvPr id="4102" name="Freeform 5"/>
            <p:cNvSpPr>
              <a:spLocks noChangeAspect="1"/>
            </p:cNvSpPr>
            <p:nvPr/>
          </p:nvSpPr>
          <p:spPr bwMode="gray">
            <a:xfrm>
              <a:off x="-1" y="2536050"/>
              <a:ext cx="9144000" cy="3393280"/>
            </a:xfrm>
            <a:custGeom>
              <a:avLst/>
              <a:gdLst>
                <a:gd name="T0" fmla="*/ 2147483647 w 2381"/>
                <a:gd name="T1" fmla="*/ 2147483647 h 882"/>
                <a:gd name="T2" fmla="*/ 0 w 2381"/>
                <a:gd name="T3" fmla="*/ 2147483647 h 882"/>
                <a:gd name="T4" fmla="*/ 0 w 2381"/>
                <a:gd name="T5" fmla="*/ 2147483647 h 882"/>
                <a:gd name="T6" fmla="*/ 2147483647 w 2381"/>
                <a:gd name="T7" fmla="*/ 0 h 882"/>
                <a:gd name="T8" fmla="*/ 2147483647 w 2381"/>
                <a:gd name="T9" fmla="*/ 2147483647 h 882"/>
                <a:gd name="T10" fmla="*/ 2147483647 w 2381"/>
                <a:gd name="T11" fmla="*/ 2147483647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endParaRPr lang="en-GB" dirty="0"/>
            </a:p>
          </p:txBody>
        </p:sp>
        <p:sp>
          <p:nvSpPr>
            <p:cNvPr id="4103" name="Rectangle 38"/>
            <p:cNvSpPr>
              <a:spLocks noChangeArrowheads="1"/>
            </p:cNvSpPr>
            <p:nvPr/>
          </p:nvSpPr>
          <p:spPr bwMode="gray">
            <a:xfrm>
              <a:off x="0" y="5643578"/>
              <a:ext cx="9144000" cy="1214422"/>
            </a:xfrm>
            <a:prstGeom prst="rect">
              <a:avLst/>
            </a:prstGeom>
            <a:solidFill>
              <a:schemeClr val="bg1"/>
            </a:solidFill>
            <a:ln w="25400">
              <a:noFill/>
              <a:miter lim="800000"/>
              <a:headEnd/>
              <a:tailEnd/>
            </a:ln>
          </p:spPr>
          <p:txBody>
            <a:bodyPr anchor="ctr"/>
            <a:lstStyle/>
            <a:p>
              <a:pPr algn="ctr"/>
              <a:endParaRPr lang="fr-FR" dirty="0">
                <a:solidFill>
                  <a:srgbClr val="FFFFFF"/>
                </a:solidFill>
              </a:endParaRPr>
            </a:p>
          </p:txBody>
        </p:sp>
      </p:grpSp>
      <p:sp>
        <p:nvSpPr>
          <p:cNvPr id="4099" name="Title Placeholder 1"/>
          <p:cNvSpPr>
            <a:spLocks noGrp="1"/>
          </p:cNvSpPr>
          <p:nvPr>
            <p:ph type="ctrTitle"/>
          </p:nvPr>
        </p:nvSpPr>
        <p:spPr>
          <a:xfrm>
            <a:off x="3275856" y="3645024"/>
            <a:ext cx="5617443" cy="1470025"/>
          </a:xfrm>
        </p:spPr>
        <p:txBody>
          <a:bodyPr/>
          <a:lstStyle/>
          <a:p>
            <a:pPr algn="ctr" eaLnBrk="1" hangingPunct="1"/>
            <a:r>
              <a:rPr lang="en-US" sz="2400" dirty="0" smtClean="0">
                <a:ea typeface="ＭＳ Ｐゴシック" pitchFamily="34" charset="-128"/>
              </a:rPr>
              <a:t/>
            </a:r>
            <a:br>
              <a:rPr lang="en-US" sz="2400" dirty="0" smtClean="0">
                <a:ea typeface="ＭＳ Ｐゴシック" pitchFamily="34" charset="-128"/>
              </a:rPr>
            </a:br>
            <a:r>
              <a:rPr lang="en-US" sz="2400" dirty="0" smtClean="0">
                <a:ea typeface="ＭＳ Ｐゴシック" pitchFamily="34" charset="-128"/>
              </a:rPr>
              <a:t>Cross-Regional Roadmap for Intraday</a:t>
            </a:r>
            <a:endParaRPr lang="en-GB" sz="2400" dirty="0" smtClean="0">
              <a:ea typeface="ＭＳ Ｐゴシック" pitchFamily="34" charset="-128"/>
              <a:sym typeface="Wingdings" pitchFamily="2" charset="2"/>
            </a:endParaRPr>
          </a:p>
        </p:txBody>
      </p:sp>
      <p:sp>
        <p:nvSpPr>
          <p:cNvPr id="4100" name="Text Placeholder 2"/>
          <p:cNvSpPr>
            <a:spLocks noGrp="1"/>
          </p:cNvSpPr>
          <p:nvPr>
            <p:ph type="subTitle" idx="1"/>
          </p:nvPr>
        </p:nvSpPr>
        <p:spPr>
          <a:xfrm>
            <a:off x="3059832" y="5013176"/>
            <a:ext cx="5976938" cy="960437"/>
          </a:xfrm>
        </p:spPr>
        <p:txBody>
          <a:bodyPr/>
          <a:lstStyle/>
          <a:p>
            <a:pPr algn="ctr">
              <a:lnSpc>
                <a:spcPct val="100000"/>
              </a:lnSpc>
            </a:pPr>
            <a:r>
              <a:rPr lang="en-US" sz="2000" dirty="0" smtClean="0">
                <a:solidFill>
                  <a:schemeClr val="tx1"/>
                </a:solidFill>
                <a:ea typeface="ＭＳ Ｐゴシック" pitchFamily="34" charset="-128"/>
              </a:rPr>
              <a:t>DRAFT</a:t>
            </a:r>
          </a:p>
          <a:p>
            <a:pPr algn="ctr">
              <a:lnSpc>
                <a:spcPct val="100000"/>
              </a:lnSpc>
            </a:pPr>
            <a:endParaRPr lang="en-US" sz="2000" i="1" dirty="0" smtClean="0">
              <a:solidFill>
                <a:schemeClr val="tx1"/>
              </a:solidFill>
              <a:ea typeface="ＭＳ Ｐゴシック" pitchFamily="34" charset="-128"/>
            </a:endParaRPr>
          </a:p>
          <a:p>
            <a:pPr algn="ctr">
              <a:lnSpc>
                <a:spcPct val="100000"/>
              </a:lnSpc>
            </a:pPr>
            <a:r>
              <a:rPr lang="en-US" sz="2000" i="1" dirty="0" smtClean="0">
                <a:solidFill>
                  <a:schemeClr val="tx1"/>
                </a:solidFill>
                <a:ea typeface="ＭＳ Ｐゴシック" pitchFamily="34" charset="-128"/>
              </a:rPr>
              <a:t>Updated</a:t>
            </a:r>
          </a:p>
          <a:p>
            <a:pPr algn="ctr">
              <a:lnSpc>
                <a:spcPct val="100000"/>
              </a:lnSpc>
            </a:pPr>
            <a:r>
              <a:rPr lang="en-GB" sz="2000" i="1" dirty="0" smtClean="0">
                <a:solidFill>
                  <a:schemeClr val="tx1"/>
                </a:solidFill>
                <a:ea typeface="ＭＳ Ｐゴシック" pitchFamily="34" charset="-128"/>
              </a:rPr>
              <a:t>31/10/2011</a:t>
            </a:r>
          </a:p>
        </p:txBody>
      </p:sp>
      <p:pic>
        <p:nvPicPr>
          <p:cNvPr id="4101" name="Picture 9" descr="acer_logo-def"/>
          <p:cNvPicPr>
            <a:picLocks noChangeAspect="1" noChangeArrowheads="1"/>
          </p:cNvPicPr>
          <p:nvPr/>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ea typeface="ＭＳ Ｐゴシック" pitchFamily="34" charset="-128"/>
              </a:rPr>
              <a:t>CWE region</a:t>
            </a:r>
          </a:p>
        </p:txBody>
      </p:sp>
      <p:graphicFrame>
        <p:nvGraphicFramePr>
          <p:cNvPr id="4" name="Table 3"/>
          <p:cNvGraphicFramePr>
            <a:graphicFrameLocks noGrp="1"/>
          </p:cNvGraphicFramePr>
          <p:nvPr/>
        </p:nvGraphicFramePr>
        <p:xfrm>
          <a:off x="250825" y="1484313"/>
          <a:ext cx="8712196" cy="1076446"/>
        </p:xfrm>
        <a:graphic>
          <a:graphicData uri="http://schemas.openxmlformats.org/drawingml/2006/table">
            <a:tbl>
              <a:tblPr/>
              <a:tblGrid>
                <a:gridCol w="2447903"/>
                <a:gridCol w="446472"/>
                <a:gridCol w="448183"/>
                <a:gridCol w="446471"/>
                <a:gridCol w="448183"/>
                <a:gridCol w="448183"/>
                <a:gridCol w="446472"/>
                <a:gridCol w="448183"/>
                <a:gridCol w="446471"/>
                <a:gridCol w="448183"/>
                <a:gridCol w="448183"/>
                <a:gridCol w="446472"/>
                <a:gridCol w="448183"/>
                <a:gridCol w="446471"/>
                <a:gridCol w="448183"/>
              </a:tblGrid>
              <a:tr h="304723">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488">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821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CWE region</a:t>
                      </a:r>
                    </a:p>
                  </a:txBody>
                  <a:tcPr marL="91432" marR="91432" marT="45713" marB="4571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kumimoji="0" lang="en-GB" sz="1200" b="1" i="0" u="none" strike="noStrike" kern="1200" cap="none" normalizeH="0" baseline="0" dirty="0" smtClean="0">
                          <a:ln>
                            <a:noFill/>
                          </a:ln>
                          <a:solidFill>
                            <a:srgbClr val="FFFF00"/>
                          </a:solidFill>
                          <a:effectLst/>
                          <a:latin typeface="+mn-lt"/>
                          <a:ea typeface="Times New Roman" pitchFamily="18" charset="0"/>
                          <a:cs typeface="Arial" charset="0"/>
                          <a:sym typeface="Wingdings" pitchFamily="2" charset="2"/>
                        </a:rPr>
                        <a:t>1</a:t>
                      </a:r>
                      <a:endParaRPr kumimoji="0" lang="en-US" sz="1200" b="1" i="0" u="none" strike="noStrike" kern="1200" cap="none" normalizeH="0" baseline="0" dirty="0" smtClean="0">
                        <a:ln>
                          <a:noFill/>
                        </a:ln>
                        <a:solidFill>
                          <a:srgbClr val="FFFF00"/>
                        </a:solidFill>
                        <a:effectLst/>
                        <a:latin typeface="+mn-lt"/>
                        <a:ea typeface="Times New Roman" pitchFamily="18" charset="0"/>
                        <a:cs typeface="Arial" charset="0"/>
                      </a:endParaRPr>
                    </a:p>
                  </a:txBody>
                  <a:tcPr marL="91432" marR="91432" marT="45713" marB="4571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200" b="0" i="0" u="none" strike="noStrike" kern="1200" cap="none" normalizeH="0" baseline="0" dirty="0" smtClean="0">
                        <a:ln>
                          <a:noFill/>
                        </a:ln>
                        <a:solidFill>
                          <a:srgbClr val="FFC000"/>
                        </a:solidFill>
                        <a:effectLst/>
                        <a:latin typeface="+mn-lt"/>
                        <a:ea typeface="+mn-ea"/>
                        <a:cs typeface="+mn-cs"/>
                      </a:endParaRPr>
                    </a:p>
                  </a:txBody>
                  <a:tcPr marL="91432" marR="91432" marT="45713" marB="4571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2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
        <p:nvSpPr>
          <p:cNvPr id="5" name="Rounded Rectangle 4"/>
          <p:cNvSpPr/>
          <p:nvPr/>
        </p:nvSpPr>
        <p:spPr bwMode="auto">
          <a:xfrm>
            <a:off x="395536" y="2852738"/>
            <a:ext cx="8496943" cy="331311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n-lt"/>
              </a:rPr>
              <a:t>Regional actions</a:t>
            </a:r>
            <a:endParaRPr lang="en-GB" sz="1600" dirty="0">
              <a:latin typeface="+mn-lt"/>
            </a:endParaRPr>
          </a:p>
          <a:p>
            <a:pPr>
              <a:defRPr/>
            </a:pPr>
            <a:endParaRPr lang="en-GB" sz="1600" dirty="0">
              <a:latin typeface="+mn-lt"/>
            </a:endParaRPr>
          </a:p>
          <a:p>
            <a:pPr>
              <a:buFontTx/>
              <a:buChar char="-"/>
              <a:defRPr/>
            </a:pPr>
            <a:r>
              <a:rPr lang="en-GB" sz="1600" dirty="0">
                <a:latin typeface="+mn-lt"/>
              </a:rPr>
              <a:t> Mechanisms for implicit allocation of intraday capacity were launched on the France-German border in December 2010 and the Belgian-Netherlands border in February 2011</a:t>
            </a:r>
          </a:p>
          <a:p>
            <a:pPr>
              <a:defRPr/>
            </a:pPr>
            <a:endParaRPr lang="en-GB" sz="1600" dirty="0">
              <a:latin typeface="+mn-lt"/>
            </a:endParaRPr>
          </a:p>
          <a:p>
            <a:pPr>
              <a:buFontTx/>
              <a:buChar char="-"/>
              <a:defRPr/>
            </a:pPr>
            <a:r>
              <a:rPr lang="en-GB" sz="1600" dirty="0">
                <a:latin typeface="+mn-lt"/>
              </a:rPr>
              <a:t> A project has been established to implement intraday trading on the </a:t>
            </a:r>
            <a:r>
              <a:rPr lang="en-GB" sz="1600" dirty="0" err="1">
                <a:latin typeface="+mn-lt"/>
              </a:rPr>
              <a:t>NordNed</a:t>
            </a:r>
            <a:r>
              <a:rPr lang="en-GB" sz="1600" dirty="0">
                <a:latin typeface="+mn-lt"/>
              </a:rPr>
              <a:t> interconnector in Q1 2012</a:t>
            </a:r>
          </a:p>
          <a:p>
            <a:pPr>
              <a:defRPr/>
            </a:pPr>
            <a:endParaRPr lang="en-GB" sz="1600" dirty="0">
              <a:latin typeface="+mn-lt"/>
            </a:endParaRPr>
          </a:p>
          <a:p>
            <a:pPr>
              <a:buFontTx/>
              <a:buChar char="-"/>
              <a:defRPr/>
            </a:pPr>
            <a:r>
              <a:rPr lang="en-GB" sz="1600" dirty="0">
                <a:latin typeface="+mn-lt"/>
              </a:rPr>
              <a:t> CWE countries are active members of the NWE intraday project to introduce an implicit intraday solution by the end of 2012 and implement the </a:t>
            </a:r>
            <a:r>
              <a:rPr lang="en-GB" sz="1600" dirty="0" smtClean="0">
                <a:latin typeface="+mn-lt"/>
              </a:rPr>
              <a:t>intraday target </a:t>
            </a:r>
            <a:r>
              <a:rPr lang="en-GB" sz="1600" dirty="0">
                <a:latin typeface="+mn-lt"/>
              </a:rPr>
              <a:t>model by 2014</a:t>
            </a:r>
          </a:p>
          <a:p>
            <a:pPr algn="ctr">
              <a:defRPr/>
            </a:pPr>
            <a:endParaRPr lang="en-GB" dirty="0"/>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ea typeface="ＭＳ Ｐゴシック" pitchFamily="34" charset="-128"/>
              </a:rPr>
              <a:t>Northern region</a:t>
            </a:r>
          </a:p>
        </p:txBody>
      </p:sp>
      <p:graphicFrame>
        <p:nvGraphicFramePr>
          <p:cNvPr id="4" name="Table 3"/>
          <p:cNvGraphicFramePr>
            <a:graphicFrameLocks noGrp="1"/>
          </p:cNvGraphicFramePr>
          <p:nvPr/>
        </p:nvGraphicFramePr>
        <p:xfrm>
          <a:off x="251520" y="1484784"/>
          <a:ext cx="8712203" cy="1076446"/>
        </p:xfrm>
        <a:graphic>
          <a:graphicData uri="http://schemas.openxmlformats.org/drawingml/2006/table">
            <a:tbl>
              <a:tblPr/>
              <a:tblGrid>
                <a:gridCol w="2447904"/>
                <a:gridCol w="446473"/>
                <a:gridCol w="448183"/>
                <a:gridCol w="446472"/>
                <a:gridCol w="448183"/>
                <a:gridCol w="448183"/>
                <a:gridCol w="446473"/>
                <a:gridCol w="448183"/>
                <a:gridCol w="446472"/>
                <a:gridCol w="448183"/>
                <a:gridCol w="448183"/>
                <a:gridCol w="446473"/>
                <a:gridCol w="448183"/>
                <a:gridCol w="446472"/>
                <a:gridCol w="448183"/>
              </a:tblGrid>
              <a:tr h="304723">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488">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821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Northern region</a:t>
                      </a:r>
                    </a:p>
                  </a:txBody>
                  <a:tcPr marL="91432" marR="91432" marT="45713" marB="4571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kumimoji="0" lang="en-GB" sz="1400" b="1" i="0" u="none" strike="noStrike" kern="1200" cap="none" normalizeH="0" baseline="0" dirty="0" smtClean="0">
                          <a:ln>
                            <a:noFill/>
                          </a:ln>
                          <a:solidFill>
                            <a:srgbClr val="FFFF00"/>
                          </a:solidFill>
                          <a:effectLst/>
                          <a:latin typeface="+mn-lt"/>
                          <a:ea typeface="Times New Roman" pitchFamily="18" charset="0"/>
                          <a:cs typeface="Arial" charset="0"/>
                          <a:sym typeface="Wingdings" pitchFamily="2" charset="2"/>
                        </a:rPr>
                        <a:t>1</a:t>
                      </a:r>
                      <a:endParaRPr kumimoji="0" lang="en-US" sz="1300" b="0" i="0" u="none" strike="noStrike" cap="none" normalizeH="0" baseline="0" dirty="0" smtClean="0">
                        <a:ln>
                          <a:noFill/>
                        </a:ln>
                        <a:solidFill>
                          <a:srgbClr val="FFFF00"/>
                        </a:solidFill>
                        <a:effectLst/>
                        <a:latin typeface="Wingdings 2" pitchFamily="18" charset="2"/>
                      </a:endParaRPr>
                    </a:p>
                  </a:txBody>
                  <a:tcPr marL="91432" marR="91432" marT="45713" marB="4571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4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400" b="0" i="0" u="none" strike="noStrike" kern="1200" cap="none" normalizeH="0" baseline="0" dirty="0" smtClean="0">
                        <a:ln>
                          <a:noFill/>
                        </a:ln>
                        <a:solidFill>
                          <a:srgbClr val="FFC000"/>
                        </a:solidFill>
                        <a:effectLst/>
                        <a:latin typeface="+mn-lt"/>
                        <a:ea typeface="+mn-ea"/>
                        <a:cs typeface="+mn-cs"/>
                      </a:endParaRPr>
                    </a:p>
                  </a:txBody>
                  <a:tcPr marL="91432" marR="91432" marT="45713" marB="4571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13" marB="4571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
        <p:nvSpPr>
          <p:cNvPr id="6" name="Rounded Rectangle 5"/>
          <p:cNvSpPr/>
          <p:nvPr/>
        </p:nvSpPr>
        <p:spPr bwMode="auto">
          <a:xfrm>
            <a:off x="395536" y="2851745"/>
            <a:ext cx="8496944" cy="345757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defRPr/>
            </a:pPr>
            <a:endParaRPr lang="en-GB" sz="1600" b="1" dirty="0">
              <a:latin typeface="+mj-lt"/>
            </a:endParaRPr>
          </a:p>
          <a:p>
            <a:pPr>
              <a:buFontTx/>
              <a:buChar char="-"/>
              <a:defRPr/>
            </a:pPr>
            <a:r>
              <a:rPr lang="en-GB" sz="1600" dirty="0">
                <a:latin typeface="+mj-lt"/>
              </a:rPr>
              <a:t> The Nordic intraday trading solution (ELBAS) facilitates continuous trading and is an integrated system with effectively a one-to-one relationship between CMM and SOBF</a:t>
            </a:r>
          </a:p>
          <a:p>
            <a:pPr>
              <a:defRPr/>
            </a:pPr>
            <a:endParaRPr lang="en-GB" sz="1600" dirty="0">
              <a:latin typeface="+mj-lt"/>
            </a:endParaRPr>
          </a:p>
          <a:p>
            <a:pPr>
              <a:buFontTx/>
              <a:buChar char="-"/>
              <a:defRPr/>
            </a:pPr>
            <a:r>
              <a:rPr lang="en-GB" sz="1600" dirty="0">
                <a:latin typeface="+mj-lt"/>
              </a:rPr>
              <a:t> Projects have been established to implement intraday trading on the </a:t>
            </a:r>
            <a:r>
              <a:rPr lang="en-GB" sz="1600" dirty="0" err="1">
                <a:latin typeface="+mj-lt"/>
              </a:rPr>
              <a:t>NorNed</a:t>
            </a:r>
            <a:r>
              <a:rPr lang="en-GB" sz="1600" dirty="0">
                <a:latin typeface="+mj-lt"/>
              </a:rPr>
              <a:t> interconnector in Q1 2012, on </a:t>
            </a:r>
            <a:r>
              <a:rPr lang="en-GB" sz="1600" dirty="0" err="1">
                <a:latin typeface="+mj-lt"/>
              </a:rPr>
              <a:t>SwePol</a:t>
            </a:r>
            <a:r>
              <a:rPr lang="en-GB" sz="1600" dirty="0">
                <a:latin typeface="+mj-lt"/>
              </a:rPr>
              <a:t> Link in Q4 2011, and to extend ELBAS to the Baltic region in 2013</a:t>
            </a:r>
          </a:p>
          <a:p>
            <a:pPr>
              <a:defRPr/>
            </a:pPr>
            <a:endParaRPr lang="en-GB" sz="1600" dirty="0">
              <a:latin typeface="+mj-lt"/>
            </a:endParaRPr>
          </a:p>
          <a:p>
            <a:pPr>
              <a:buFontTx/>
              <a:buChar char="-"/>
              <a:defRPr/>
            </a:pPr>
            <a:r>
              <a:rPr lang="en-GB" sz="1600" dirty="0">
                <a:latin typeface="+mj-lt"/>
              </a:rPr>
              <a:t> Northern region countries are active members of the NWE intraday project to introduce an implicit intraday solution by the end of 2012 and implement the </a:t>
            </a:r>
            <a:r>
              <a:rPr lang="en-GB" sz="1600" dirty="0" smtClean="0">
                <a:latin typeface="+mj-lt"/>
              </a:rPr>
              <a:t>intraday target </a:t>
            </a:r>
            <a:r>
              <a:rPr lang="en-GB" sz="1600" dirty="0">
                <a:latin typeface="+mj-lt"/>
              </a:rPr>
              <a:t>model by 2014</a:t>
            </a:r>
          </a:p>
          <a:p>
            <a:pPr algn="ctr">
              <a:defRPr/>
            </a:pPr>
            <a:endParaRPr lang="en-GB" sz="1600" dirty="0">
              <a:latin typeface="+mj-lt"/>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82663" y="771525"/>
            <a:ext cx="7837487" cy="569913"/>
          </a:xfrm>
        </p:spPr>
        <p:txBody>
          <a:bodyPr/>
          <a:lstStyle/>
          <a:p>
            <a:r>
              <a:rPr lang="en-GB" smtClean="0">
                <a:ea typeface="ＭＳ Ｐゴシック" pitchFamily="34" charset="-128"/>
              </a:rPr>
              <a:t>FUI region</a:t>
            </a:r>
          </a:p>
        </p:txBody>
      </p:sp>
      <p:graphicFrame>
        <p:nvGraphicFramePr>
          <p:cNvPr id="4" name="Table 3"/>
          <p:cNvGraphicFramePr>
            <a:graphicFrameLocks noGrp="1"/>
          </p:cNvGraphicFramePr>
          <p:nvPr/>
        </p:nvGraphicFramePr>
        <p:xfrm>
          <a:off x="251520" y="1484784"/>
          <a:ext cx="8712203" cy="1563688"/>
        </p:xfrm>
        <a:graphic>
          <a:graphicData uri="http://schemas.openxmlformats.org/drawingml/2006/table">
            <a:tbl>
              <a:tblPr/>
              <a:tblGrid>
                <a:gridCol w="2447904"/>
                <a:gridCol w="446473"/>
                <a:gridCol w="448183"/>
                <a:gridCol w="446472"/>
                <a:gridCol w="448183"/>
                <a:gridCol w="448183"/>
                <a:gridCol w="446473"/>
                <a:gridCol w="448183"/>
                <a:gridCol w="446472"/>
                <a:gridCol w="448183"/>
                <a:gridCol w="448183"/>
                <a:gridCol w="446473"/>
                <a:gridCol w="448183"/>
                <a:gridCol w="446472"/>
                <a:gridCol w="448183"/>
              </a:tblGrid>
              <a:tr h="304934">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688">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44" marB="45744"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82448">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lang="en-GB" sz="1200" kern="1200" dirty="0" smtClean="0">
                          <a:solidFill>
                            <a:schemeClr val="tx1"/>
                          </a:solidFill>
                          <a:latin typeface="+mj-lt"/>
                          <a:ea typeface="+mn-ea"/>
                          <a:cs typeface="+mn-cs"/>
                        </a:rPr>
                        <a:t>FUI region: GB-CWE</a:t>
                      </a:r>
                      <a:r>
                        <a:rPr lang="en-GB" sz="1200" kern="1200" baseline="0" dirty="0" smtClean="0">
                          <a:solidFill>
                            <a:schemeClr val="tx1"/>
                          </a:solidFill>
                          <a:latin typeface="+mj-lt"/>
                          <a:ea typeface="+mn-ea"/>
                          <a:cs typeface="+mn-cs"/>
                        </a:rPr>
                        <a:t> border</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32" marR="91432" marT="45744" marB="45744"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200" b="0" i="0" u="none" strike="noStrike" kern="1200" cap="none" normalizeH="0" baseline="0" dirty="0" smtClean="0">
                        <a:ln>
                          <a:noFill/>
                        </a:ln>
                        <a:solidFill>
                          <a:srgbClr val="FFC000"/>
                        </a:solidFill>
                        <a:effectLst/>
                        <a:latin typeface="+mn-lt"/>
                        <a:ea typeface="+mn-ea"/>
                        <a:cs typeface="+mn-cs"/>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86618">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rgbClr val="000000"/>
                          </a:solidFill>
                          <a:effectLst/>
                          <a:latin typeface="+mj-lt"/>
                          <a:ea typeface="Times New Roman" pitchFamily="18" charset="0"/>
                          <a:cs typeface="Arial" charset="0"/>
                        </a:rPr>
                        <a:t>FUI region: GB-SEM border</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32" marR="91432" marT="45744" marB="45744"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2</a:t>
                      </a:r>
                      <a:endParaRPr kumimoji="0" lang="en-US" sz="12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3</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44" marB="45744"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
        <p:nvSpPr>
          <p:cNvPr id="5" name="Rounded Rectangle 4"/>
          <p:cNvSpPr/>
          <p:nvPr/>
        </p:nvSpPr>
        <p:spPr bwMode="auto">
          <a:xfrm>
            <a:off x="395536" y="3356992"/>
            <a:ext cx="8496944" cy="29527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lgn="ctr">
              <a:defRPr/>
            </a:pPr>
            <a:endParaRPr lang="en-GB" sz="1600" b="1" dirty="0">
              <a:latin typeface="+mj-lt"/>
            </a:endParaRPr>
          </a:p>
          <a:p>
            <a:pPr>
              <a:buFontTx/>
              <a:buChar char="-"/>
              <a:defRPr/>
            </a:pPr>
            <a:r>
              <a:rPr lang="en-GB" sz="1600" dirty="0">
                <a:latin typeface="+mj-lt"/>
              </a:rPr>
              <a:t> The FUI region is an active member of the NWE intraday project to introduce an implicit intraday solution by the end of 2012 and implement the </a:t>
            </a:r>
            <a:r>
              <a:rPr lang="en-GB" sz="1600" dirty="0" smtClean="0">
                <a:latin typeface="+mj-lt"/>
              </a:rPr>
              <a:t>intraday target </a:t>
            </a:r>
            <a:r>
              <a:rPr lang="en-GB" sz="1600" dirty="0">
                <a:latin typeface="+mj-lt"/>
              </a:rPr>
              <a:t>model by 2014</a:t>
            </a:r>
          </a:p>
          <a:p>
            <a:pPr>
              <a:defRPr/>
            </a:pPr>
            <a:endParaRPr lang="en-GB" sz="1600" dirty="0"/>
          </a:p>
          <a:p>
            <a:pPr>
              <a:buFontTx/>
              <a:buChar char="-"/>
              <a:defRPr/>
            </a:pPr>
            <a:r>
              <a:rPr lang="en-GB" sz="1600" dirty="0" smtClean="0"/>
              <a:t>The SEM market may face challenges implementing a purely continuous approach. Options for incorporating SEM into the NWE project to implement the intraday target model will be explored in Q4 2012. </a:t>
            </a:r>
          </a:p>
          <a:p>
            <a:pPr>
              <a:buFontTx/>
              <a:buChar char="-"/>
              <a:defRPr/>
            </a:pPr>
            <a:endParaRPr lang="en-GB" sz="1600" dirty="0" smtClean="0"/>
          </a:p>
          <a:p>
            <a:pPr>
              <a:buFontTx/>
              <a:buChar char="-"/>
              <a:defRPr/>
            </a:pPr>
            <a:r>
              <a:rPr lang="en-IE" sz="1600" dirty="0" smtClean="0"/>
              <a:t>SEM may (as part of FUI) provide for transitional arrangements for  intraday which are defined in section 1.2 of CACM</a:t>
            </a:r>
            <a:endParaRPr lang="en-GB" sz="1600" dirty="0">
              <a:latin typeface="+mj-lt"/>
            </a:endParaRPr>
          </a:p>
          <a:p>
            <a:pPr algn="ctr">
              <a:defRPr/>
            </a:pPr>
            <a:endParaRPr lang="en-GB" sz="1600" b="1" dirty="0">
              <a:latin typeface="+mj-lt"/>
            </a:endParaRPr>
          </a:p>
          <a:p>
            <a:pPr algn="ctr">
              <a:defRPr/>
            </a:pPr>
            <a:endParaRPr lang="en-GB" sz="1600" b="1" dirty="0">
              <a:latin typeface="+mj-lt"/>
            </a:endParaRPr>
          </a:p>
          <a:p>
            <a:pPr algn="ctr">
              <a:defRPr/>
            </a:pPr>
            <a:endParaRPr lang="en-GB" sz="1600" b="1" dirty="0">
              <a:latin typeface="+mj-lt"/>
            </a:endParaRPr>
          </a:p>
          <a:p>
            <a:pPr algn="ctr">
              <a:defRPr/>
            </a:pPr>
            <a:endParaRPr lang="en-GB" sz="1600" b="1" dirty="0">
              <a:latin typeface="+mj-lt"/>
            </a:endParaRPr>
          </a:p>
          <a:p>
            <a:pPr algn="just">
              <a:defRPr/>
            </a:pPr>
            <a:endParaRPr lang="en-GB" sz="1600" dirty="0">
              <a:latin typeface="+mj-lt"/>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ea typeface="ＭＳ Ｐゴシック" pitchFamily="34" charset="-128"/>
              </a:rPr>
              <a:t>CS region</a:t>
            </a:r>
          </a:p>
        </p:txBody>
      </p:sp>
      <p:sp>
        <p:nvSpPr>
          <p:cNvPr id="4" name="Rounded Rectangle 3"/>
          <p:cNvSpPr/>
          <p:nvPr/>
        </p:nvSpPr>
        <p:spPr bwMode="auto">
          <a:xfrm>
            <a:off x="395537" y="2924175"/>
            <a:ext cx="8496944" cy="331311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lgn="just">
              <a:defRPr/>
            </a:pPr>
            <a:r>
              <a:rPr lang="en-GB" sz="1400" dirty="0">
                <a:latin typeface="+mj-lt"/>
              </a:rPr>
              <a:t> </a:t>
            </a:r>
          </a:p>
          <a:p>
            <a:pPr algn="just">
              <a:buFontTx/>
              <a:buChar char="-"/>
              <a:defRPr/>
            </a:pPr>
            <a:r>
              <a:rPr lang="en-GB" sz="1400" dirty="0">
                <a:latin typeface="+mj-lt"/>
              </a:rPr>
              <a:t> A project has been established to implement an interim explicit allocation process on all CS region borders in </a:t>
            </a:r>
            <a:r>
              <a:rPr lang="en-GB" sz="1400" dirty="0" smtClean="0">
                <a:latin typeface="+mj-lt"/>
              </a:rPr>
              <a:t>Q2 </a:t>
            </a:r>
            <a:r>
              <a:rPr lang="en-GB" sz="1400" dirty="0">
                <a:latin typeface="+mj-lt"/>
              </a:rPr>
              <a:t>2012</a:t>
            </a:r>
          </a:p>
          <a:p>
            <a:pPr algn="just">
              <a:buFontTx/>
              <a:buChar char="-"/>
              <a:defRPr/>
            </a:pPr>
            <a:endParaRPr lang="en-GB" sz="1400" dirty="0">
              <a:latin typeface="+mj-lt"/>
            </a:endParaRPr>
          </a:p>
          <a:p>
            <a:pPr algn="just">
              <a:buFontTx/>
              <a:buChar char="-"/>
              <a:defRPr/>
            </a:pPr>
            <a:r>
              <a:rPr lang="en-GB" sz="1400" dirty="0">
                <a:latin typeface="+mj-lt"/>
              </a:rPr>
              <a:t> CS region will propose a roadmap to implement the </a:t>
            </a:r>
            <a:r>
              <a:rPr lang="en-GB" sz="1400" dirty="0" smtClean="0">
                <a:latin typeface="+mj-lt"/>
              </a:rPr>
              <a:t>intraday target </a:t>
            </a:r>
            <a:r>
              <a:rPr lang="en-GB" sz="1400" dirty="0">
                <a:latin typeface="+mj-lt"/>
              </a:rPr>
              <a:t>model, which takes into consideration the NWE pilot project, in Q2 2012</a:t>
            </a:r>
          </a:p>
          <a:p>
            <a:pPr algn="just">
              <a:buFontTx/>
              <a:buChar char="-"/>
              <a:defRPr/>
            </a:pPr>
            <a:endParaRPr lang="en-GB" sz="1400" dirty="0">
              <a:latin typeface="+mj-lt"/>
            </a:endParaRPr>
          </a:p>
          <a:p>
            <a:pPr algn="just">
              <a:buFontTx/>
              <a:buChar char="-"/>
              <a:defRPr/>
            </a:pPr>
            <a:r>
              <a:rPr lang="en-GB" sz="1400" dirty="0">
                <a:latin typeface="+mj-lt"/>
              </a:rPr>
              <a:t> After checking coherence of the propose roadmap with existing intraday projects, the roadmap will be submitted for consultation in Q4 2012 </a:t>
            </a:r>
          </a:p>
          <a:p>
            <a:pPr algn="just">
              <a:defRPr/>
            </a:pPr>
            <a:endParaRPr lang="en-GB" sz="1400" dirty="0">
              <a:latin typeface="+mj-lt"/>
            </a:endParaRPr>
          </a:p>
          <a:p>
            <a:pPr algn="just">
              <a:buFontTx/>
              <a:buChar char="-"/>
              <a:defRPr/>
            </a:pPr>
            <a:r>
              <a:rPr lang="en-GB" sz="1400" dirty="0">
                <a:latin typeface="+mj-lt"/>
              </a:rPr>
              <a:t> After the consultation is closed, the NRAs will decide on and commit to the necessary steps to implement the </a:t>
            </a:r>
            <a:r>
              <a:rPr lang="en-GB" sz="1400" dirty="0" smtClean="0">
                <a:latin typeface="+mj-lt"/>
              </a:rPr>
              <a:t>intraday target </a:t>
            </a:r>
            <a:r>
              <a:rPr lang="en-GB" sz="1400" dirty="0">
                <a:latin typeface="+mj-lt"/>
              </a:rPr>
              <a:t>model</a:t>
            </a:r>
          </a:p>
        </p:txBody>
      </p:sp>
      <p:graphicFrame>
        <p:nvGraphicFramePr>
          <p:cNvPr id="5" name="Table 4"/>
          <p:cNvGraphicFramePr>
            <a:graphicFrameLocks noGrp="1"/>
          </p:cNvGraphicFramePr>
          <p:nvPr/>
        </p:nvGraphicFramePr>
        <p:xfrm>
          <a:off x="251520" y="1484784"/>
          <a:ext cx="8712966" cy="1062037"/>
        </p:xfrm>
        <a:graphic>
          <a:graphicData uri="http://schemas.openxmlformats.org/drawingml/2006/table">
            <a:tbl>
              <a:tblPr/>
              <a:tblGrid>
                <a:gridCol w="2448121"/>
                <a:gridCol w="446512"/>
                <a:gridCol w="448222"/>
                <a:gridCol w="446511"/>
                <a:gridCol w="448222"/>
                <a:gridCol w="448222"/>
                <a:gridCol w="446512"/>
                <a:gridCol w="448222"/>
                <a:gridCol w="446511"/>
                <a:gridCol w="448222"/>
                <a:gridCol w="448222"/>
                <a:gridCol w="446512"/>
                <a:gridCol w="448222"/>
                <a:gridCol w="446511"/>
                <a:gridCol w="448222"/>
              </a:tblGrid>
              <a:tr h="289746">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3" marB="45753"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algn="ctr"/>
                      <a:r>
                        <a:rPr lang="en-GB" sz="1300" b="1" dirty="0" smtClean="0">
                          <a:latin typeface="Arial" pitchFamily="34" charset="0"/>
                          <a:cs typeface="Arial" pitchFamily="34" charset="0"/>
                        </a:rPr>
                        <a:t>2011</a:t>
                      </a:r>
                      <a:endParaRPr lang="en-GB" sz="1300" b="1" dirty="0">
                        <a:latin typeface="Arial" pitchFamily="34" charset="0"/>
                        <a:cs typeface="Arial" pitchFamily="34"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2012</a:t>
                      </a:r>
                      <a:endParaRPr lang="en-GB" sz="1300" b="1" dirty="0">
                        <a:latin typeface="Arial" pitchFamily="34" charset="0"/>
                        <a:cs typeface="Arial" pitchFamily="34"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2013</a:t>
                      </a:r>
                      <a:endParaRPr lang="en-GB" sz="1300" b="1" dirty="0">
                        <a:latin typeface="Arial" pitchFamily="34" charset="0"/>
                        <a:cs typeface="Arial" pitchFamily="34"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2014</a:t>
                      </a:r>
                      <a:endParaRPr lang="en-GB" sz="1300" b="1" dirty="0">
                        <a:latin typeface="Arial" pitchFamily="34" charset="0"/>
                        <a:cs typeface="Arial" pitchFamily="34" charset="0"/>
                      </a:endParaRPr>
                    </a:p>
                  </a:txBody>
                  <a:tcPr marL="91432" marR="91432" marT="45753" marB="45753"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746">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3" marB="4575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82545">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CS region</a:t>
                      </a:r>
                    </a:p>
                  </a:txBody>
                  <a:tcPr marL="91432" marR="91432" marT="45753" marB="4575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lang="en-GB" sz="1200" kern="1200" dirty="0" smtClean="0">
                          <a:solidFill>
                            <a:srgbClr val="FFFF00"/>
                          </a:solidFill>
                          <a:latin typeface="+mj-lt"/>
                          <a:ea typeface="+mn-ea"/>
                          <a:cs typeface="+mn-cs"/>
                        </a:rPr>
                        <a:t>4</a:t>
                      </a:r>
                      <a:endParaRPr kumimoji="0" lang="en-US" sz="12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lang="en-GB" sz="1200" kern="1200" dirty="0" smtClean="0">
                          <a:solidFill>
                            <a:srgbClr val="FFFF00"/>
                          </a:solidFill>
                          <a:latin typeface="+mj-lt"/>
                          <a:ea typeface="+mn-ea"/>
                          <a:cs typeface="+mn-cs"/>
                        </a:rPr>
                        <a:t>5</a:t>
                      </a:r>
                      <a:endParaRPr kumimoji="0" lang="en-US" sz="1200" b="0" i="0" u="none" strike="noStrike" cap="none" normalizeH="0" baseline="0" dirty="0" smtClean="0">
                        <a:ln>
                          <a:noFill/>
                        </a:ln>
                        <a:solidFill>
                          <a:srgbClr val="FFFF00"/>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US" sz="1600" b="0" i="0" u="none" strike="noStrike" cap="none" normalizeH="0" baseline="0" dirty="0" smtClean="0">
                          <a:ln>
                            <a:noFill/>
                          </a:ln>
                          <a:solidFill>
                            <a:srgbClr val="FFFF00"/>
                          </a:solidFill>
                          <a:effectLst/>
                          <a:latin typeface="+mj-lt"/>
                        </a:rPr>
                        <a:t>…</a:t>
                      </a: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2000" b="0" i="0" u="none" strike="noStrike" cap="none" normalizeH="0" baseline="0" dirty="0" smtClean="0">
                        <a:ln>
                          <a:noFill/>
                        </a:ln>
                        <a:solidFill>
                          <a:schemeClr val="tx1"/>
                        </a:solidFill>
                        <a:effectLst/>
                        <a:latin typeface="+mj-lt"/>
                        <a:ea typeface="Times New Roman" pitchFamily="18" charset="0"/>
                        <a:cs typeface="Arial" charset="0"/>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mj-lt"/>
                      </a:endParaRPr>
                    </a:p>
                  </a:txBody>
                  <a:tcPr marL="91432" marR="91432" marT="45753" marB="4575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ea typeface="ＭＳ Ｐゴシック" pitchFamily="34" charset="-128"/>
              </a:rPr>
              <a:t>SW region</a:t>
            </a:r>
          </a:p>
        </p:txBody>
      </p:sp>
      <p:sp>
        <p:nvSpPr>
          <p:cNvPr id="4" name="Rounded Rectangle 3"/>
          <p:cNvSpPr/>
          <p:nvPr/>
        </p:nvSpPr>
        <p:spPr bwMode="auto">
          <a:xfrm>
            <a:off x="395536" y="2924944"/>
            <a:ext cx="8497639" cy="338455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defRPr/>
            </a:pPr>
            <a:endParaRPr lang="en-GB" sz="1600" dirty="0"/>
          </a:p>
          <a:p>
            <a:pPr>
              <a:buFontTx/>
              <a:buChar char="-"/>
              <a:defRPr/>
            </a:pPr>
            <a:r>
              <a:rPr lang="en-GB" sz="1600" dirty="0">
                <a:latin typeface="+mj-lt"/>
              </a:rPr>
              <a:t> </a:t>
            </a:r>
            <a:r>
              <a:rPr lang="en-GB" sz="1600" dirty="0" smtClean="0"/>
              <a:t>The SW region explored how to implement the intraday target model in Q1 2011</a:t>
            </a:r>
          </a:p>
          <a:p>
            <a:pPr>
              <a:buFontTx/>
              <a:buChar char="-"/>
              <a:defRPr/>
            </a:pPr>
            <a:endParaRPr lang="en-GB" sz="1100" dirty="0" smtClean="0"/>
          </a:p>
          <a:p>
            <a:pPr>
              <a:buFontTx/>
              <a:buChar char="-"/>
              <a:defRPr/>
            </a:pPr>
            <a:r>
              <a:rPr lang="en-GB" sz="1600" dirty="0" smtClean="0"/>
              <a:t> A consultation with the Stakeholder Group was held in Q3 2011. Implementation Group to undertake a feasibility study and simulation</a:t>
            </a:r>
          </a:p>
          <a:p>
            <a:pPr>
              <a:buFontTx/>
              <a:buChar char="-"/>
              <a:defRPr/>
            </a:pPr>
            <a:endParaRPr lang="en-GB" sz="1100" dirty="0" smtClean="0"/>
          </a:p>
          <a:p>
            <a:pPr>
              <a:buFontTx/>
              <a:buChar char="-"/>
              <a:defRPr/>
            </a:pPr>
            <a:r>
              <a:rPr lang="en-GB" sz="1600" dirty="0" smtClean="0"/>
              <a:t> In Q1 2012, the necessary systems and regulatory changes to implement continuous trading by Q4 2012 will be identified</a:t>
            </a:r>
          </a:p>
          <a:p>
            <a:pPr>
              <a:buFontTx/>
              <a:buChar char="-"/>
              <a:defRPr/>
            </a:pPr>
            <a:endParaRPr lang="en-GB" sz="1100" dirty="0" smtClean="0"/>
          </a:p>
          <a:p>
            <a:pPr>
              <a:buFontTx/>
              <a:buChar char="-"/>
              <a:defRPr/>
            </a:pPr>
            <a:r>
              <a:rPr lang="en-GB" sz="1600" dirty="0" smtClean="0"/>
              <a:t> SW TSOs and PXs will get involved in the development of the CMM and SOB in Q1 2012.</a:t>
            </a:r>
          </a:p>
          <a:p>
            <a:pPr>
              <a:buFontTx/>
              <a:buChar char="-"/>
              <a:defRPr/>
            </a:pPr>
            <a:endParaRPr lang="en-GB" sz="1100" dirty="0" smtClean="0"/>
          </a:p>
          <a:p>
            <a:pPr>
              <a:buFontTx/>
              <a:buChar char="-"/>
              <a:defRPr/>
            </a:pPr>
            <a:r>
              <a:rPr lang="en-GB" sz="1600" dirty="0" smtClean="0"/>
              <a:t> Implicit auctions could be retained as a second layer in MIBEL.</a:t>
            </a:r>
          </a:p>
          <a:p>
            <a:pPr>
              <a:buFontTx/>
              <a:buChar char="-"/>
              <a:defRPr/>
            </a:pPr>
            <a:endParaRPr lang="en-GB" sz="1600" dirty="0" smtClean="0">
              <a:latin typeface="+mj-lt"/>
            </a:endParaRPr>
          </a:p>
          <a:p>
            <a:pPr>
              <a:buFontTx/>
              <a:buChar char="-"/>
              <a:defRPr/>
            </a:pPr>
            <a:endParaRPr lang="en-GB" sz="1600" dirty="0">
              <a:latin typeface="+mj-lt"/>
            </a:endParaRPr>
          </a:p>
        </p:txBody>
      </p:sp>
      <p:graphicFrame>
        <p:nvGraphicFramePr>
          <p:cNvPr id="5" name="Table 4"/>
          <p:cNvGraphicFramePr>
            <a:graphicFrameLocks noGrp="1"/>
          </p:cNvGraphicFramePr>
          <p:nvPr/>
        </p:nvGraphicFramePr>
        <p:xfrm>
          <a:off x="250825" y="1484313"/>
          <a:ext cx="8712203" cy="1081297"/>
        </p:xfrm>
        <a:graphic>
          <a:graphicData uri="http://schemas.openxmlformats.org/drawingml/2006/table">
            <a:tbl>
              <a:tblPr/>
              <a:tblGrid>
                <a:gridCol w="2447904"/>
                <a:gridCol w="446473"/>
                <a:gridCol w="448183"/>
                <a:gridCol w="446472"/>
                <a:gridCol w="448183"/>
                <a:gridCol w="448183"/>
                <a:gridCol w="446473"/>
                <a:gridCol w="448183"/>
                <a:gridCol w="446472"/>
                <a:gridCol w="448183"/>
                <a:gridCol w="448183"/>
                <a:gridCol w="446473"/>
                <a:gridCol w="448183"/>
                <a:gridCol w="446472"/>
                <a:gridCol w="448183"/>
              </a:tblGrid>
              <a:tr h="289419">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02" marB="45702"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algn="ctr"/>
                      <a:r>
                        <a:rPr lang="en-GB" sz="1300" b="1" dirty="0" smtClean="0">
                          <a:latin typeface="Arial" pitchFamily="34" charset="0"/>
                          <a:cs typeface="Arial" pitchFamily="34" charset="0"/>
                        </a:rPr>
                        <a:t>2011</a:t>
                      </a:r>
                      <a:endParaRPr lang="en-GB" sz="1300" b="1" dirty="0">
                        <a:latin typeface="Arial" pitchFamily="34" charset="0"/>
                        <a:cs typeface="Arial"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2012</a:t>
                      </a:r>
                      <a:endParaRPr lang="en-GB" sz="1300" b="1" dirty="0">
                        <a:latin typeface="Arial" pitchFamily="34" charset="0"/>
                        <a:cs typeface="Arial"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2013</a:t>
                      </a:r>
                      <a:endParaRPr lang="en-GB" sz="1300" b="1" dirty="0">
                        <a:latin typeface="Arial" pitchFamily="34" charset="0"/>
                        <a:cs typeface="Arial"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2014</a:t>
                      </a:r>
                      <a:endParaRPr lang="en-GB" sz="1300" b="1" dirty="0">
                        <a:latin typeface="Arial" pitchFamily="34" charset="0"/>
                        <a:cs typeface="Arial"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419">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02" marB="45702"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502249">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SW region</a:t>
                      </a:r>
                    </a:p>
                  </a:txBody>
                  <a:tcPr marL="91432" marR="91432" marT="45702" marB="45702"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3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200" b="0" i="0" u="none" strike="noStrike" kern="1200" cap="none" normalizeH="0" baseline="0" dirty="0" smtClean="0">
                        <a:ln>
                          <a:noFill/>
                        </a:ln>
                        <a:solidFill>
                          <a:srgbClr val="FFC000"/>
                        </a:solidFill>
                        <a:effectLst/>
                        <a:latin typeface="+mn-lt"/>
                        <a:ea typeface="+mn-ea"/>
                        <a:cs typeface="+mn-cs"/>
                      </a:endParaRPr>
                    </a:p>
                  </a:txBody>
                  <a:tcPr marL="91432" marR="91432" marT="45702" marB="4570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800" b="0" i="0" u="none" strike="noStrike" cap="none" normalizeH="0" baseline="0" dirty="0" smtClean="0">
                        <a:ln>
                          <a:noFill/>
                        </a:ln>
                        <a:solidFill>
                          <a:schemeClr val="tx1"/>
                        </a:solidFill>
                        <a:effectLst/>
                        <a:latin typeface="Verdana" pitchFamily="34" charset="0"/>
                      </a:endParaRPr>
                    </a:p>
                  </a:txBody>
                  <a:tcPr marL="91432" marR="91432" marT="45702" marB="45702"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ea typeface="ＭＳ Ｐゴシック" pitchFamily="34" charset="-128"/>
              </a:rPr>
              <a:t>CE region</a:t>
            </a:r>
          </a:p>
        </p:txBody>
      </p:sp>
      <p:sp>
        <p:nvSpPr>
          <p:cNvPr id="4" name="Rounded Rectangle 3"/>
          <p:cNvSpPr/>
          <p:nvPr/>
        </p:nvSpPr>
        <p:spPr bwMode="auto">
          <a:xfrm>
            <a:off x="395536" y="2997200"/>
            <a:ext cx="8424614" cy="352814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 Regional actions</a:t>
            </a:r>
          </a:p>
          <a:p>
            <a:pPr algn="just">
              <a:defRPr/>
            </a:pPr>
            <a:endParaRPr lang="en-GB" sz="1600" dirty="0"/>
          </a:p>
          <a:p>
            <a:pPr algn="just">
              <a:buFontTx/>
              <a:buChar char="-"/>
              <a:defRPr/>
            </a:pPr>
            <a:r>
              <a:rPr lang="en-GB" sz="1600" dirty="0">
                <a:latin typeface="+mj-lt"/>
              </a:rPr>
              <a:t> Improve existing intraday allocation mechanism on CE borders in Q4 2011</a:t>
            </a:r>
          </a:p>
          <a:p>
            <a:pPr algn="just">
              <a:buFontTx/>
              <a:buChar char="-"/>
              <a:defRPr/>
            </a:pPr>
            <a:endParaRPr lang="en-GB" sz="1600" dirty="0">
              <a:latin typeface="+mj-lt"/>
            </a:endParaRPr>
          </a:p>
          <a:p>
            <a:pPr algn="just">
              <a:buFontTx/>
              <a:buChar char="-"/>
              <a:defRPr/>
            </a:pPr>
            <a:r>
              <a:rPr lang="en-GB" sz="1600" dirty="0">
                <a:latin typeface="+mj-lt"/>
              </a:rPr>
              <a:t> A stepwise approach to implementing </a:t>
            </a:r>
            <a:r>
              <a:rPr lang="en-GB" sz="1600" dirty="0" smtClean="0">
                <a:latin typeface="+mj-lt"/>
              </a:rPr>
              <a:t>the intraday target model, will </a:t>
            </a:r>
            <a:r>
              <a:rPr lang="en-GB" sz="1600" dirty="0">
                <a:latin typeface="+mj-lt"/>
              </a:rPr>
              <a:t>be proposed in Q2 2012</a:t>
            </a:r>
          </a:p>
          <a:p>
            <a:pPr algn="just">
              <a:buFontTx/>
              <a:buChar char="-"/>
              <a:defRPr/>
            </a:pPr>
            <a:endParaRPr lang="en-GB" sz="1600" dirty="0">
              <a:latin typeface="+mj-lt"/>
            </a:endParaRPr>
          </a:p>
          <a:p>
            <a:pPr algn="just">
              <a:buFontTx/>
              <a:buChar char="-"/>
              <a:defRPr/>
            </a:pPr>
            <a:r>
              <a:rPr lang="en-GB" sz="1600" dirty="0">
                <a:latin typeface="+mj-lt"/>
              </a:rPr>
              <a:t> The options for </a:t>
            </a:r>
            <a:r>
              <a:rPr lang="en-GB" sz="1600" dirty="0" smtClean="0">
                <a:latin typeface="+mj-lt"/>
              </a:rPr>
              <a:t>implementing the intraday target model will </a:t>
            </a:r>
            <a:r>
              <a:rPr lang="en-GB" sz="1600" dirty="0">
                <a:latin typeface="+mj-lt"/>
              </a:rPr>
              <a:t>be evaluated by regulators and a solution decided upon in Q3 2012</a:t>
            </a:r>
          </a:p>
          <a:p>
            <a:pPr algn="just">
              <a:buFontTx/>
              <a:buChar char="-"/>
              <a:defRPr/>
            </a:pPr>
            <a:endParaRPr lang="en-GB" sz="1600" dirty="0">
              <a:latin typeface="+mj-lt"/>
            </a:endParaRPr>
          </a:p>
          <a:p>
            <a:pPr algn="just">
              <a:buFontTx/>
              <a:buChar char="-"/>
              <a:defRPr/>
            </a:pPr>
            <a:r>
              <a:rPr lang="en-US" sz="1600" dirty="0">
                <a:latin typeface="+mj-lt"/>
              </a:rPr>
              <a:t> </a:t>
            </a:r>
            <a:r>
              <a:rPr lang="en-US" sz="1600" dirty="0" smtClean="0">
                <a:latin typeface="+mj-lt"/>
              </a:rPr>
              <a:t>E</a:t>
            </a:r>
            <a:r>
              <a:rPr lang="cs-CZ" sz="1600" dirty="0" smtClean="0">
                <a:latin typeface="+mj-lt"/>
              </a:rPr>
              <a:t>stablishing local intraday markets (only DE, CZ and PL local intraday markets organized by PXs are in operation)</a:t>
            </a:r>
            <a:endParaRPr lang="en-GB" sz="1600" dirty="0">
              <a:latin typeface="+mj-lt"/>
            </a:endParaRPr>
          </a:p>
          <a:p>
            <a:pPr algn="just">
              <a:buFontTx/>
              <a:buChar char="-"/>
              <a:defRPr/>
            </a:pPr>
            <a:endParaRPr lang="en-GB" sz="1600" dirty="0">
              <a:latin typeface="+mj-lt"/>
            </a:endParaRPr>
          </a:p>
        </p:txBody>
      </p:sp>
      <p:graphicFrame>
        <p:nvGraphicFramePr>
          <p:cNvPr id="5" name="Table 4"/>
          <p:cNvGraphicFramePr>
            <a:graphicFrameLocks noGrp="1"/>
          </p:cNvGraphicFramePr>
          <p:nvPr/>
        </p:nvGraphicFramePr>
        <p:xfrm>
          <a:off x="251520" y="1484784"/>
          <a:ext cx="8712966" cy="1062037"/>
        </p:xfrm>
        <a:graphic>
          <a:graphicData uri="http://schemas.openxmlformats.org/drawingml/2006/table">
            <a:tbl>
              <a:tblPr/>
              <a:tblGrid>
                <a:gridCol w="2448121"/>
                <a:gridCol w="446512"/>
                <a:gridCol w="448222"/>
                <a:gridCol w="446511"/>
                <a:gridCol w="448222"/>
                <a:gridCol w="448222"/>
                <a:gridCol w="446512"/>
                <a:gridCol w="448222"/>
                <a:gridCol w="446511"/>
                <a:gridCol w="448222"/>
                <a:gridCol w="448222"/>
                <a:gridCol w="446512"/>
                <a:gridCol w="448222"/>
                <a:gridCol w="446511"/>
                <a:gridCol w="448222"/>
              </a:tblGrid>
              <a:tr h="289746">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4" marB="45754"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algn="ctr"/>
                      <a:r>
                        <a:rPr lang="en-GB" sz="1300" b="1" dirty="0" smtClean="0">
                          <a:latin typeface="Arial" pitchFamily="34" charset="0"/>
                          <a:cs typeface="Arial" pitchFamily="34" charset="0"/>
                        </a:rPr>
                        <a:t>2011</a:t>
                      </a:r>
                      <a:endParaRPr lang="en-GB" sz="1300" b="1" dirty="0">
                        <a:latin typeface="Arial" pitchFamily="34" charset="0"/>
                        <a:cs typeface="Arial" pitchFamily="34"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2012</a:t>
                      </a:r>
                      <a:endParaRPr lang="en-GB" sz="1300" b="1" dirty="0">
                        <a:latin typeface="Arial" pitchFamily="34" charset="0"/>
                        <a:cs typeface="Arial" pitchFamily="34"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2013</a:t>
                      </a:r>
                      <a:endParaRPr lang="en-GB" sz="1300" b="1" dirty="0">
                        <a:latin typeface="Arial" pitchFamily="34" charset="0"/>
                        <a:cs typeface="Arial" pitchFamily="34"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en-GB" sz="1300" b="1" dirty="0" smtClean="0">
                          <a:latin typeface="Arial" pitchFamily="34" charset="0"/>
                          <a:cs typeface="Arial" pitchFamily="34" charset="0"/>
                        </a:rPr>
                        <a:t>2014</a:t>
                      </a:r>
                      <a:endParaRPr lang="en-GB" sz="1300" b="1" dirty="0">
                        <a:latin typeface="Arial" pitchFamily="34" charset="0"/>
                        <a:cs typeface="Arial" pitchFamily="34" charset="0"/>
                      </a:endParaRPr>
                    </a:p>
                  </a:txBody>
                  <a:tcPr marL="91432" marR="91432" marT="45754" marB="45754"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9746">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54" marB="45754"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82545">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CE region</a:t>
                      </a:r>
                    </a:p>
                  </a:txBody>
                  <a:tcPr marL="91432" marR="91432" marT="45754" marB="45754"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US" sz="1200" b="0" i="0" u="none" strike="noStrike" kern="1200" cap="none" normalizeH="0" baseline="0" dirty="0" smtClean="0">
                          <a:ln>
                            <a:noFill/>
                          </a:ln>
                          <a:solidFill>
                            <a:srgbClr val="FFFF00"/>
                          </a:solidFill>
                          <a:effectLst/>
                          <a:latin typeface="+mj-lt"/>
                          <a:ea typeface="Times New Roman" pitchFamily="18" charset="0"/>
                          <a:cs typeface="Arial" charset="0"/>
                          <a:sym typeface="Wingdings" pitchFamily="2" charset="2"/>
                        </a:rPr>
                        <a:t>6</a:t>
                      </a: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7</a:t>
                      </a:r>
                      <a:endParaRPr kumimoji="0" lang="en-US" sz="1200" b="0" i="0" u="none" strike="noStrike" cap="none" normalizeH="0" baseline="0" dirty="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lang="en-GB" sz="1200" kern="1200" dirty="0" smtClean="0">
                          <a:solidFill>
                            <a:srgbClr val="FFFF00"/>
                          </a:solidFill>
                          <a:latin typeface="+mj-lt"/>
                          <a:ea typeface="+mn-ea"/>
                          <a:cs typeface="+mn-cs"/>
                        </a:rPr>
                        <a:t>8</a:t>
                      </a:r>
                      <a:endParaRPr kumimoji="0" lang="en-US" sz="1200" b="0" i="0" u="none" strike="noStrike" cap="none" normalizeH="0" baseline="0" dirty="0" smtClean="0">
                        <a:ln>
                          <a:noFill/>
                        </a:ln>
                        <a:solidFill>
                          <a:srgbClr val="FFFF00"/>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200" b="0" i="0" u="none" strike="noStrike" kern="1200" cap="none" normalizeH="0" baseline="0" dirty="0" smtClean="0">
                        <a:ln>
                          <a:noFill/>
                        </a:ln>
                        <a:solidFill>
                          <a:srgbClr val="FFC000"/>
                        </a:solidFill>
                        <a:effectLst/>
                        <a:latin typeface="+mn-lt"/>
                        <a:ea typeface="+mn-ea"/>
                        <a:cs typeface="+mn-cs"/>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30000"/>
                        </a:spcBef>
                        <a:spcAft>
                          <a:spcPct val="0"/>
                        </a:spcAft>
                        <a:buClr>
                          <a:srgbClr val="265A7F"/>
                        </a:buClr>
                        <a:buSzPct val="80000"/>
                        <a:buFont typeface="Wingdings" pitchFamily="2" charset="2"/>
                        <a:buNone/>
                        <a:tabLst/>
                      </a:pPr>
                      <a:endParaRPr lang="en-US" sz="1600" kern="1200" dirty="0" smtClean="0">
                        <a:solidFill>
                          <a:schemeClr val="tx1"/>
                        </a:solidFill>
                        <a:latin typeface="+mj-lt"/>
                        <a:ea typeface="+mn-ea"/>
                        <a:cs typeface="+mn-cs"/>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0000"/>
                        </a:spcBef>
                        <a:spcAft>
                          <a:spcPct val="0"/>
                        </a:spcAft>
                        <a:buClr>
                          <a:srgbClr val="265A7F"/>
                        </a:buClr>
                        <a:buSzPct val="80000"/>
                        <a:buFont typeface="Wingdings" pitchFamily="2" charset="2"/>
                        <a:buNone/>
                        <a:tabLst/>
                      </a:pPr>
                      <a:endParaRPr lang="en-US" sz="1600" kern="1200" dirty="0" smtClean="0">
                        <a:solidFill>
                          <a:schemeClr val="tx1"/>
                        </a:solidFill>
                        <a:latin typeface="+mj-lt"/>
                        <a:ea typeface="+mn-ea"/>
                        <a:cs typeface="+mn-cs"/>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0000"/>
                        </a:spcBef>
                        <a:spcAft>
                          <a:spcPct val="0"/>
                        </a:spcAft>
                        <a:buClr>
                          <a:srgbClr val="265A7F"/>
                        </a:buClr>
                        <a:buSzPct val="80000"/>
                        <a:buFont typeface="Wingdings" pitchFamily="2" charset="2"/>
                        <a:buNone/>
                        <a:tabLst/>
                      </a:pPr>
                      <a:endParaRPr lang="en-US" sz="1600" kern="1200" dirty="0" smtClean="0">
                        <a:solidFill>
                          <a:schemeClr val="tx1"/>
                        </a:solidFill>
                        <a:latin typeface="+mj-lt"/>
                        <a:ea typeface="+mn-ea"/>
                        <a:cs typeface="+mn-cs"/>
                      </a:endParaRPr>
                    </a:p>
                  </a:txBody>
                  <a:tcPr marL="91432" marR="91432" marT="45754" marB="45754"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0000"/>
                        </a:spcBef>
                        <a:spcAft>
                          <a:spcPct val="0"/>
                        </a:spcAft>
                        <a:buClr>
                          <a:srgbClr val="265A7F"/>
                        </a:buClr>
                        <a:buSzPct val="80000"/>
                        <a:buFont typeface="Wingdings" pitchFamily="2" charset="2"/>
                        <a:buNone/>
                        <a:tabLst/>
                      </a:pPr>
                      <a:endParaRPr lang="en-US" sz="1600" kern="1200" dirty="0" smtClean="0">
                        <a:solidFill>
                          <a:schemeClr val="tx1"/>
                        </a:solidFill>
                        <a:latin typeface="+mj-lt"/>
                        <a:ea typeface="+mn-ea"/>
                        <a:cs typeface="+mn-cs"/>
                      </a:endParaRPr>
                    </a:p>
                  </a:txBody>
                  <a:tcPr marL="91432" marR="91432" marT="45754" marB="45754"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ea typeface="ＭＳ Ｐゴシック" pitchFamily="34" charset="-128"/>
              </a:rPr>
              <a:t>Baltic region</a:t>
            </a:r>
          </a:p>
        </p:txBody>
      </p:sp>
      <p:graphicFrame>
        <p:nvGraphicFramePr>
          <p:cNvPr id="4" name="Table 3"/>
          <p:cNvGraphicFramePr>
            <a:graphicFrameLocks noGrp="1"/>
          </p:cNvGraphicFramePr>
          <p:nvPr/>
        </p:nvGraphicFramePr>
        <p:xfrm>
          <a:off x="251520" y="1484784"/>
          <a:ext cx="8712966" cy="1027923"/>
        </p:xfrm>
        <a:graphic>
          <a:graphicData uri="http://schemas.openxmlformats.org/drawingml/2006/table">
            <a:tbl>
              <a:tblPr/>
              <a:tblGrid>
                <a:gridCol w="2448121"/>
                <a:gridCol w="446512"/>
                <a:gridCol w="448222"/>
                <a:gridCol w="446511"/>
                <a:gridCol w="448222"/>
                <a:gridCol w="448222"/>
                <a:gridCol w="446512"/>
                <a:gridCol w="448222"/>
                <a:gridCol w="446511"/>
                <a:gridCol w="448222"/>
                <a:gridCol w="448222"/>
                <a:gridCol w="446512"/>
                <a:gridCol w="448222"/>
                <a:gridCol w="446511"/>
                <a:gridCol w="448222"/>
              </a:tblGrid>
              <a:tr h="305050">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74546">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Q2</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Q2</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Q2</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1"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33229">
                <a:tc>
                  <a:txBody>
                    <a:bodyPr/>
                    <a:lstStyle/>
                    <a:p>
                      <a:r>
                        <a:rPr lang="en-GB" sz="1200" dirty="0" smtClean="0">
                          <a:latin typeface="+mj-lt"/>
                        </a:rPr>
                        <a:t>Baltic region</a:t>
                      </a:r>
                      <a:endParaRPr lang="en-GB" sz="1200" dirty="0">
                        <a:latin typeface="+mj-lt"/>
                      </a:endParaRPr>
                    </a:p>
                  </a:txBody>
                  <a:tcPr marL="91432" marR="91432" marT="45762" marB="45762"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algn="ctr"/>
                      <a:endParaRPr lang="en-GB" sz="160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
        <p:nvSpPr>
          <p:cNvPr id="5" name="Rounded Rectangle 4"/>
          <p:cNvSpPr/>
          <p:nvPr/>
        </p:nvSpPr>
        <p:spPr bwMode="auto">
          <a:xfrm>
            <a:off x="395536" y="3357563"/>
            <a:ext cx="8497638" cy="136683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defRPr/>
            </a:pPr>
            <a:endParaRPr lang="en-GB" sz="1600" b="1" dirty="0">
              <a:latin typeface="+mj-lt"/>
            </a:endParaRPr>
          </a:p>
          <a:p>
            <a:pPr>
              <a:defRPr/>
            </a:pPr>
            <a:r>
              <a:rPr lang="en-GB" sz="1600" dirty="0">
                <a:latin typeface="+mj-lt"/>
              </a:rPr>
              <a:t>- Implementation of intraday trading based on the ELBAS is planned for 2013</a:t>
            </a:r>
          </a:p>
          <a:p>
            <a:pPr>
              <a:defRPr/>
            </a:pPr>
            <a:endParaRPr lang="en-GB" sz="1600" b="1" dirty="0">
              <a:latin typeface="+mj-lt"/>
            </a:endParaRPr>
          </a:p>
          <a:p>
            <a:pPr>
              <a:defRPr/>
            </a:pPr>
            <a:endParaRPr lang="en-GB" sz="1600" b="1" dirty="0">
              <a:latin typeface="+mj-lt"/>
            </a:endParaRPr>
          </a:p>
          <a:p>
            <a:pPr>
              <a:defRPr/>
            </a:pPr>
            <a:endParaRPr lang="en-GB" sz="1600" b="1" dirty="0">
              <a:latin typeface="+mj-lt"/>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smtClean="0">
                <a:ea typeface="ＭＳ Ｐゴシック" pitchFamily="34" charset="-128"/>
              </a:rPr>
              <a:t>Integration of </a:t>
            </a:r>
            <a:r>
              <a:rPr lang="en-GB" smtClean="0">
                <a:ea typeface="ＭＳ Ｐゴシック" pitchFamily="34" charset="-128"/>
              </a:rPr>
              <a:t>SEE Region</a:t>
            </a:r>
            <a:endParaRPr lang="en-GB"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636010962"/>
              </p:ext>
            </p:extLst>
          </p:nvPr>
        </p:nvGraphicFramePr>
        <p:xfrm>
          <a:off x="251520" y="1484784"/>
          <a:ext cx="8712968" cy="1027923"/>
        </p:xfrm>
        <a:graphic>
          <a:graphicData uri="http://schemas.openxmlformats.org/drawingml/2006/table">
            <a:tbl>
              <a:tblPr/>
              <a:tblGrid>
                <a:gridCol w="2427635"/>
                <a:gridCol w="442777"/>
                <a:gridCol w="444472"/>
                <a:gridCol w="442776"/>
                <a:gridCol w="444472"/>
                <a:gridCol w="444472"/>
                <a:gridCol w="442777"/>
                <a:gridCol w="444472"/>
                <a:gridCol w="442776"/>
                <a:gridCol w="444472"/>
                <a:gridCol w="444472"/>
                <a:gridCol w="442777"/>
                <a:gridCol w="444472"/>
                <a:gridCol w="442776"/>
                <a:gridCol w="517370"/>
              </a:tblGrid>
              <a:tr h="305050">
                <a:tc rowSpan="2">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600" b="1" i="0" u="none" strike="noStrike" cap="none" normalizeH="0" baseline="0" dirty="0" smtClean="0">
                          <a:ln>
                            <a:noFill/>
                          </a:ln>
                          <a:solidFill>
                            <a:srgbClr val="000000"/>
                          </a:solidFill>
                          <a:effectLst/>
                          <a:latin typeface="Arial" charset="0"/>
                          <a:ea typeface="Times New Roman" pitchFamily="18" charset="0"/>
                          <a:cs typeface="Arial" charset="0"/>
                        </a:rPr>
                        <a:t>Project milestones</a:t>
                      </a:r>
                      <a:endParaRPr kumimoji="0" lang="en-GB" sz="16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74546">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Q1</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3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Q3</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3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3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32" marR="91432" marT="45762" marB="45762"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33229">
                <a:tc>
                  <a:txBody>
                    <a:bodyPr/>
                    <a:lstStyle/>
                    <a:p>
                      <a:r>
                        <a:rPr lang="en-GB" sz="1200" dirty="0" smtClean="0">
                          <a:latin typeface="+mj-lt"/>
                        </a:rPr>
                        <a:t>SEE</a:t>
                      </a:r>
                      <a:r>
                        <a:rPr lang="en-GB" sz="1200" baseline="0" dirty="0" smtClean="0">
                          <a:latin typeface="+mj-lt"/>
                        </a:rPr>
                        <a:t> Region</a:t>
                      </a:r>
                      <a:endParaRPr lang="en-GB" sz="1200" dirty="0">
                        <a:latin typeface="+mj-lt"/>
                      </a:endParaRPr>
                    </a:p>
                  </a:txBody>
                  <a:tcPr marL="91432" marR="91432" marT="45762" marB="45762"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r>
                        <a:rPr kumimoji="0" lang="en-US" sz="1600" b="1" i="0" u="none" strike="noStrike" kern="1200" cap="none" normalizeH="0" baseline="0" dirty="0" smtClean="0">
                          <a:ln>
                            <a:noFill/>
                          </a:ln>
                          <a:solidFill>
                            <a:schemeClr val="tx1"/>
                          </a:solidFill>
                          <a:effectLst/>
                          <a:latin typeface="+mn-lt"/>
                          <a:ea typeface="+mn-ea"/>
                          <a:cs typeface="+mn-cs"/>
                        </a:rPr>
                        <a:t>…</a:t>
                      </a: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r>
                        <a:rPr kumimoji="0" lang="en-US" sz="1600" b="1" i="0" u="none" strike="noStrike" kern="1200" cap="none" normalizeH="0" baseline="0" dirty="0" smtClean="0">
                          <a:ln>
                            <a:noFill/>
                          </a:ln>
                          <a:solidFill>
                            <a:schemeClr val="tx1"/>
                          </a:solidFill>
                          <a:effectLst/>
                          <a:latin typeface="+mn-lt"/>
                          <a:ea typeface="+mn-ea"/>
                          <a:cs typeface="+mn-cs"/>
                        </a:rPr>
                        <a:t>√</a:t>
                      </a:r>
                      <a:endParaRPr lang="en-GB" sz="1600" dirty="0">
                        <a:latin typeface="+mj-lt"/>
                      </a:endParaRPr>
                    </a:p>
                  </a:txBody>
                  <a:tcPr marL="91432" marR="91432" marT="45762" marB="45762"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bl>
          </a:graphicData>
        </a:graphic>
      </p:graphicFrame>
      <p:sp>
        <p:nvSpPr>
          <p:cNvPr id="5" name="Rounded Rectangle 4"/>
          <p:cNvSpPr/>
          <p:nvPr/>
        </p:nvSpPr>
        <p:spPr bwMode="auto">
          <a:xfrm>
            <a:off x="395536" y="2996952"/>
            <a:ext cx="8497639" cy="31675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mj-lt"/>
              </a:rPr>
              <a:t>Regional actions</a:t>
            </a:r>
          </a:p>
          <a:p>
            <a:pPr>
              <a:defRPr/>
            </a:pPr>
            <a:endParaRPr lang="en-GB" sz="1600" b="1" dirty="0">
              <a:latin typeface="+mj-lt"/>
            </a:endParaRPr>
          </a:p>
          <a:p>
            <a:pPr>
              <a:buFontTx/>
              <a:buChar char="-"/>
              <a:defRPr/>
            </a:pPr>
            <a:r>
              <a:rPr lang="en-GB" sz="1600" dirty="0">
                <a:latin typeface="+mj-lt"/>
              </a:rPr>
              <a:t> Implement a step-wise approach </a:t>
            </a:r>
            <a:r>
              <a:rPr lang="en-GB" sz="1600" dirty="0" smtClean="0">
                <a:latin typeface="+mj-lt"/>
              </a:rPr>
              <a:t>with sub-regional implementation of cross-border intraday trading mechanisms and a pan-regional approach to implementing the intraday target model</a:t>
            </a:r>
          </a:p>
          <a:p>
            <a:pPr>
              <a:buFontTx/>
              <a:buChar char="-"/>
              <a:defRPr/>
            </a:pPr>
            <a:endParaRPr lang="en-GB" sz="1600" dirty="0">
              <a:latin typeface="+mj-lt"/>
            </a:endParaRPr>
          </a:p>
          <a:p>
            <a:pPr>
              <a:buFontTx/>
              <a:buChar char="-"/>
              <a:defRPr/>
            </a:pPr>
            <a:r>
              <a:rPr lang="en-GB" sz="1600" dirty="0" smtClean="0">
                <a:latin typeface="+mj-lt"/>
              </a:rPr>
              <a:t> Romania and Bulgaria </a:t>
            </a:r>
            <a:r>
              <a:rPr lang="en-GB" sz="1600" dirty="0" smtClean="0"/>
              <a:t>shall implement </a:t>
            </a:r>
            <a:r>
              <a:rPr lang="en-GB" sz="1600" dirty="0"/>
              <a:t>the target model for </a:t>
            </a:r>
            <a:r>
              <a:rPr lang="en-GB" sz="1600" dirty="0" smtClean="0"/>
              <a:t>day </a:t>
            </a:r>
            <a:r>
              <a:rPr lang="en-GB" sz="1600" dirty="0"/>
              <a:t>ahead trading until end of 2014 and prepare in parallel all necessary grounds for moving to intraday </a:t>
            </a:r>
            <a:r>
              <a:rPr lang="en-GB" sz="1600" dirty="0" smtClean="0"/>
              <a:t>trade </a:t>
            </a:r>
            <a:endParaRPr lang="en-GB" sz="1600" dirty="0"/>
          </a:p>
          <a:p>
            <a:pPr>
              <a:buFontTx/>
              <a:buChar char="•"/>
            </a:pPr>
            <a:endParaRPr lang="en-GB" sz="1600" dirty="0">
              <a:solidFill>
                <a:srgbClr val="CC0021"/>
              </a:solidFill>
            </a:endParaRPr>
          </a:p>
          <a:p>
            <a:pPr>
              <a:buFontTx/>
              <a:buChar char="-"/>
              <a:defRPr/>
            </a:pPr>
            <a:endParaRPr lang="en-GB" sz="1600" dirty="0"/>
          </a:p>
          <a:p>
            <a:pPr>
              <a:defRPr/>
            </a:pPr>
            <a:endParaRPr lang="en-GB" sz="1600" dirty="0">
              <a:latin typeface="+mj-lt"/>
            </a:endParaRPr>
          </a:p>
          <a:p>
            <a:pPr>
              <a:defRPr/>
            </a:pPr>
            <a:endParaRPr lang="en-GB" sz="1600" b="1" dirty="0">
              <a:latin typeface="+mj-lt"/>
            </a:endParaRPr>
          </a:p>
          <a:p>
            <a:pPr>
              <a:defRPr/>
            </a:pPr>
            <a:endParaRPr lang="en-GB" sz="1600" b="1" dirty="0">
              <a:latin typeface="+mj-lt"/>
            </a:endParaRPr>
          </a:p>
          <a:p>
            <a:pPr>
              <a:defRPr/>
            </a:pPr>
            <a:endParaRPr lang="en-GB" sz="1600" b="1" dirty="0">
              <a:latin typeface="+mj-lt"/>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a:xfrm>
            <a:off x="830263" y="747713"/>
            <a:ext cx="1847850" cy="519112"/>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lnSpc>
                <a:spcPct val="100000"/>
              </a:lnSpc>
            </a:pPr>
            <a:r>
              <a:rPr lang="en-US" sz="2800" smtClean="0">
                <a:ea typeface="ＭＳ Ｐゴシック" pitchFamily="34" charset="-128"/>
              </a:rPr>
              <a:t>Disclaimer</a:t>
            </a:r>
          </a:p>
        </p:txBody>
      </p:sp>
      <p:sp>
        <p:nvSpPr>
          <p:cNvPr id="56323" name="Rectangle 3"/>
          <p:cNvSpPr>
            <a:spLocks noGrp="1"/>
          </p:cNvSpPr>
          <p:nvPr>
            <p:ph type="body" idx="4294967295"/>
          </p:nvPr>
        </p:nvSpPr>
        <p:spPr>
          <a:xfrm>
            <a:off x="755650" y="1412875"/>
            <a:ext cx="8086725" cy="4425950"/>
          </a:xfrm>
          <a:noFill/>
        </p:spPr>
        <p:txBody>
          <a:bodyPr/>
          <a:lstStyle/>
          <a:p>
            <a:pPr marL="0" indent="0">
              <a:lnSpc>
                <a:spcPct val="80000"/>
              </a:lnSpc>
              <a:buFont typeface="Trebuchet MS" pitchFamily="34" charset="0"/>
              <a:buNone/>
            </a:pPr>
            <a:r>
              <a:rPr lang="en-GB" sz="1600" dirty="0" smtClean="0">
                <a:ea typeface="ＭＳ Ｐゴシック" pitchFamily="34" charset="-128"/>
              </a:rPr>
              <a:t>ACER and the Electricity Regional Initiative coordination group have completed the elaboration of a European Energy </a:t>
            </a:r>
            <a:r>
              <a:rPr lang="en-GB" sz="1600" dirty="0" err="1" smtClean="0">
                <a:ea typeface="ＭＳ Ｐゴシック" pitchFamily="34" charset="-128"/>
              </a:rPr>
              <a:t>Workplan</a:t>
            </a:r>
            <a:r>
              <a:rPr lang="en-GB" sz="1600" dirty="0" smtClean="0">
                <a:ea typeface="ＭＳ Ｐゴシック" pitchFamily="34" charset="-128"/>
              </a:rPr>
              <a:t> 2011-2014. The European Energy </a:t>
            </a:r>
            <a:r>
              <a:rPr lang="en-GB" sz="1600" dirty="0" err="1" smtClean="0">
                <a:ea typeface="ＭＳ Ｐゴシック" pitchFamily="34" charset="-128"/>
              </a:rPr>
              <a:t>Workplan</a:t>
            </a:r>
            <a:r>
              <a:rPr lang="en-GB" sz="1600" dirty="0" smtClean="0">
                <a:ea typeface="ＭＳ Ｐゴシック" pitchFamily="34" charset="-128"/>
              </a:rPr>
              <a:t> consists of four cross-regional roadmaps which identify milestones and responsibilities for implementation of a common European approach to cross-border electricity trading by 2014. </a:t>
            </a:r>
          </a:p>
          <a:p>
            <a:pPr marL="0" indent="0">
              <a:lnSpc>
                <a:spcPct val="80000"/>
              </a:lnSpc>
              <a:buFont typeface="Trebuchet MS" pitchFamily="34" charset="0"/>
              <a:buNone/>
            </a:pPr>
            <a:endParaRPr lang="en-GB" sz="1600" dirty="0" smtClean="0">
              <a:ea typeface="ＭＳ Ｐゴシック" pitchFamily="34" charset="-128"/>
            </a:endParaRPr>
          </a:p>
          <a:p>
            <a:pPr marL="0" indent="0">
              <a:lnSpc>
                <a:spcPct val="80000"/>
              </a:lnSpc>
              <a:buFont typeface="Trebuchet MS" pitchFamily="34" charset="0"/>
              <a:buNone/>
            </a:pPr>
            <a:r>
              <a:rPr lang="en-GB" sz="1600" dirty="0" smtClean="0">
                <a:ea typeface="ＭＳ Ｐゴシック" pitchFamily="34" charset="-128"/>
              </a:rPr>
              <a:t>To agree the four cross-regional roadmaps, the seven electricity regions developed a regional input to the European Energy </a:t>
            </a:r>
            <a:r>
              <a:rPr lang="en-GB" sz="1600" dirty="0" err="1" smtClean="0">
                <a:ea typeface="ＭＳ Ｐゴシック" pitchFamily="34" charset="-128"/>
              </a:rPr>
              <a:t>Workplan</a:t>
            </a:r>
            <a:r>
              <a:rPr lang="en-GB" sz="1600" dirty="0" smtClean="0">
                <a:ea typeface="ＭＳ Ｐゴシック" pitchFamily="34" charset="-128"/>
              </a:rPr>
              <a:t>. The seven regional inputs were developed in discussion with TSOs and member states and consulted on with regional stakeholders. The regional inputs explain each regions contribution to completing the internal electricity market. The four cross-regional roadmaps have been developed and agreed on the basis of the regional inputs. </a:t>
            </a:r>
          </a:p>
          <a:p>
            <a:pPr marL="0" indent="0">
              <a:lnSpc>
                <a:spcPct val="80000"/>
              </a:lnSpc>
              <a:buFont typeface="Trebuchet MS" pitchFamily="34" charset="0"/>
              <a:buNone/>
            </a:pPr>
            <a:endParaRPr lang="en-GB" sz="1600" dirty="0" smtClean="0">
              <a:ea typeface="ＭＳ Ｐゴシック" pitchFamily="34" charset="-128"/>
            </a:endParaRPr>
          </a:p>
          <a:p>
            <a:pPr marL="0" indent="0">
              <a:lnSpc>
                <a:spcPct val="80000"/>
              </a:lnSpc>
              <a:buFont typeface="Trebuchet MS" pitchFamily="34" charset="0"/>
              <a:buNone/>
            </a:pPr>
            <a:r>
              <a:rPr lang="en-GB" sz="1600" dirty="0" smtClean="0">
                <a:ea typeface="ＭＳ Ｐゴシック" pitchFamily="34" charset="-128"/>
              </a:rPr>
              <a:t>As a result of this process the cross-regional roadmaps and regional inputs may not be completely consistent. However, </a:t>
            </a:r>
            <a:r>
              <a:rPr lang="en-GB" sz="1600" b="1" u="sng" dirty="0" smtClean="0">
                <a:ea typeface="ＭＳ Ｐゴシック" pitchFamily="34" charset="-128"/>
              </a:rPr>
              <a:t>ACER and the National Regulatory Authorities have agreed that the European Energy </a:t>
            </a:r>
            <a:r>
              <a:rPr lang="en-GB" sz="1600" b="1" u="sng" dirty="0" err="1" smtClean="0">
                <a:ea typeface="ＭＳ Ｐゴシック" pitchFamily="34" charset="-128"/>
              </a:rPr>
              <a:t>Workplan</a:t>
            </a:r>
            <a:r>
              <a:rPr lang="en-GB" sz="1600" b="1" u="sng" dirty="0" smtClean="0">
                <a:ea typeface="ＭＳ Ｐゴシック" pitchFamily="34" charset="-128"/>
              </a:rPr>
              <a:t> consists of only the four cross-regional roadmaps. This means that, if any inconsistency remains between the seven regional inputs and the four cross-regional roadmaps, stakeholders should consider that the cross-regional roadmaps prevail.</a:t>
            </a:r>
            <a:endParaRPr lang="de-DE" sz="1600" b="1" u="sng" dirty="0" smtClean="0">
              <a:ea typeface="ＭＳ Ｐゴシック" pitchFamily="34" charset="-128"/>
            </a:endParaRPr>
          </a:p>
        </p:txBody>
      </p:sp>
    </p:spTree>
    <p:extLst>
      <p:ext uri="{BB962C8B-B14F-4D97-AF65-F5344CB8AC3E}">
        <p14:creationId xmlns:p14="http://schemas.microsoft.com/office/powerpoint/2010/main" val="101606440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709613"/>
            <a:ext cx="8731250" cy="487362"/>
          </a:xfrm>
          <a:solidFill>
            <a:schemeClr val="bg1"/>
          </a:solidFill>
        </p:spPr>
        <p:txBody>
          <a:bodyPr/>
          <a:lstStyle/>
          <a:p>
            <a:r>
              <a:rPr lang="en-GB" smtClean="0">
                <a:ea typeface="ＭＳ Ｐゴシック" pitchFamily="34" charset="-128"/>
              </a:rPr>
              <a:t> </a:t>
            </a:r>
          </a:p>
        </p:txBody>
      </p:sp>
      <p:pic>
        <p:nvPicPr>
          <p:cNvPr id="20483" name="Picture 2" descr="http://www.slovenia.info/pictures%5CTB_attractions%5C1%5C2008%5CLjubljana_grad_Panorama_17358_166390.jpg"/>
          <p:cNvPicPr>
            <a:picLocks noChangeAspect="1" noChangeArrowheads="1"/>
          </p:cNvPicPr>
          <p:nvPr/>
        </p:nvPicPr>
        <p:blipFill>
          <a:blip r:embed="rId3" cstate="print"/>
          <a:srcRect/>
          <a:stretch>
            <a:fillRect/>
          </a:stretch>
        </p:blipFill>
        <p:spPr bwMode="auto">
          <a:xfrm>
            <a:off x="684213" y="1557338"/>
            <a:ext cx="7991475" cy="4030662"/>
          </a:xfrm>
          <a:prstGeom prst="rect">
            <a:avLst/>
          </a:prstGeom>
          <a:noFill/>
          <a:ln w="9525">
            <a:noFill/>
            <a:miter lim="800000"/>
            <a:headEnd/>
            <a:tailEnd/>
          </a:ln>
        </p:spPr>
      </p:pic>
      <p:sp>
        <p:nvSpPr>
          <p:cNvPr id="20484" name="CasellaDiTesto 5"/>
          <p:cNvSpPr txBox="1">
            <a:spLocks noChangeArrowheads="1"/>
          </p:cNvSpPr>
          <p:nvPr/>
        </p:nvSpPr>
        <p:spPr bwMode="auto">
          <a:xfrm>
            <a:off x="1331913" y="1700213"/>
            <a:ext cx="6623050" cy="2308225"/>
          </a:xfrm>
          <a:prstGeom prst="rect">
            <a:avLst/>
          </a:prstGeom>
          <a:noFill/>
          <a:ln w="9525">
            <a:noFill/>
            <a:miter lim="800000"/>
            <a:headEnd/>
            <a:tailEnd/>
          </a:ln>
        </p:spPr>
        <p:txBody>
          <a:bodyPr>
            <a:spAutoFit/>
          </a:bodyPr>
          <a:lstStyle/>
          <a:p>
            <a:pPr algn="ctr"/>
            <a:r>
              <a:rPr lang="en-GB" sz="7200">
                <a:solidFill>
                  <a:schemeClr val="bg1"/>
                </a:solidFill>
              </a:rPr>
              <a:t>Thank you for your attention</a:t>
            </a:r>
          </a:p>
        </p:txBody>
      </p:sp>
      <p:pic>
        <p:nvPicPr>
          <p:cNvPr id="20485" name="Picture 9" descr="acer_logo-def"/>
          <p:cNvPicPr>
            <a:picLocks noChangeAspect="1" noChangeArrowheads="1"/>
          </p:cNvPicPr>
          <p:nvPr/>
        </p:nvPicPr>
        <p:blipFill>
          <a:blip r:embed="rId4" cstate="print"/>
          <a:srcRect/>
          <a:stretch>
            <a:fillRect/>
          </a:stretch>
        </p:blipFill>
        <p:spPr bwMode="auto">
          <a:xfrm>
            <a:off x="7956550" y="44450"/>
            <a:ext cx="1106488" cy="504825"/>
          </a:xfrm>
          <a:prstGeom prst="rect">
            <a:avLst/>
          </a:prstGeom>
          <a:noFill/>
          <a:ln w="9525">
            <a:noFill/>
            <a:miter lim="800000"/>
            <a:headEnd/>
            <a:tailEnd/>
          </a:ln>
        </p:spPr>
      </p:pic>
      <p:sp>
        <p:nvSpPr>
          <p:cNvPr id="20486" name="Segnaposto contenuto 3"/>
          <p:cNvSpPr>
            <a:spLocks noGrp="1"/>
          </p:cNvSpPr>
          <p:nvPr>
            <p:ph idx="1"/>
          </p:nvPr>
        </p:nvSpPr>
        <p:spPr>
          <a:xfrm>
            <a:off x="2362200" y="5516563"/>
            <a:ext cx="4419600" cy="969962"/>
          </a:xfrm>
        </p:spPr>
        <p:txBody>
          <a:bodyPr/>
          <a:lstStyle/>
          <a:p>
            <a:pPr algn="ctr">
              <a:buFont typeface="Trebuchet MS" pitchFamily="34" charset="0"/>
              <a:buNone/>
            </a:pPr>
            <a:r>
              <a:rPr lang="en-GB" sz="3200" b="1" smtClean="0">
                <a:ea typeface="ＭＳ Ｐゴシック" pitchFamily="34" charset="-128"/>
              </a:rPr>
              <a:t>www.acer.europa.eu</a:t>
            </a:r>
          </a:p>
          <a:p>
            <a:pPr algn="r">
              <a:buFont typeface="Trebuchet MS" pitchFamily="34" charset="0"/>
              <a:buNone/>
            </a:pPr>
            <a:endParaRPr lang="en-GB" smtClean="0">
              <a:ea typeface="ＭＳ Ｐゴシック" pitchFamily="34" charset="-128"/>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txBox="1">
            <a:spLocks noGrp="1" noChangeArrowheads="1"/>
          </p:cNvSpPr>
          <p:nvPr/>
        </p:nvSpPr>
        <p:spPr bwMode="auto">
          <a:xfrm>
            <a:off x="8105775" y="6472238"/>
            <a:ext cx="755650" cy="263525"/>
          </a:xfrm>
          <a:prstGeom prst="rect">
            <a:avLst/>
          </a:prstGeom>
          <a:noFill/>
          <a:ln w="9525">
            <a:noFill/>
            <a:miter lim="800000"/>
            <a:headEnd/>
            <a:tailEnd/>
          </a:ln>
        </p:spPr>
        <p:txBody>
          <a:bodyPr/>
          <a:lstStyle/>
          <a:p>
            <a:pPr algn="r"/>
            <a:endParaRPr lang="de-DE" sz="1400">
              <a:solidFill>
                <a:srgbClr val="265A7F"/>
              </a:solidFill>
              <a:latin typeface="Verdana" pitchFamily="34" charset="0"/>
            </a:endParaRPr>
          </a:p>
        </p:txBody>
      </p:sp>
      <p:sp>
        <p:nvSpPr>
          <p:cNvPr id="26627" name="Rectangle 3"/>
          <p:cNvSpPr>
            <a:spLocks noGrp="1" noChangeArrowheads="1"/>
          </p:cNvSpPr>
          <p:nvPr>
            <p:ph type="body" idx="4294967295"/>
          </p:nvPr>
        </p:nvSpPr>
        <p:spPr>
          <a:xfrm>
            <a:off x="395288" y="1412875"/>
            <a:ext cx="8085137" cy="4872038"/>
          </a:xfrm>
        </p:spPr>
        <p:txBody>
          <a:bodyPr lIns="91440" tIns="45720" rIns="91440" bIns="45720"/>
          <a:lstStyle/>
          <a:p>
            <a:pPr marL="361950" indent="-361950">
              <a:spcBef>
                <a:spcPct val="30000"/>
              </a:spcBef>
              <a:buClr>
                <a:schemeClr val="accent2"/>
              </a:buClr>
            </a:pPr>
            <a:r>
              <a:rPr lang="en-US" sz="1800" dirty="0" smtClean="0">
                <a:ea typeface="ＭＳ Ｐゴシック" pitchFamily="34" charset="-128"/>
              </a:rPr>
              <a:t>The target model is a continuous implicit allocation with capacity pricing reflecting congestion by 2014</a:t>
            </a:r>
          </a:p>
          <a:p>
            <a:pPr marL="361950" indent="-361950">
              <a:spcBef>
                <a:spcPct val="30000"/>
              </a:spcBef>
              <a:buClr>
                <a:schemeClr val="accent2"/>
              </a:buClr>
            </a:pPr>
            <a:r>
              <a:rPr lang="en-US" sz="1800" dirty="0" smtClean="0">
                <a:ea typeface="ＭＳ Ｐゴシック" pitchFamily="34" charset="-128"/>
              </a:rPr>
              <a:t>Purpose of cross-regional roadmap:</a:t>
            </a:r>
          </a:p>
          <a:p>
            <a:pPr marL="711200" lvl="1" indent="-347663">
              <a:spcBef>
                <a:spcPct val="20000"/>
              </a:spcBef>
              <a:buClr>
                <a:schemeClr val="accent1"/>
              </a:buClr>
              <a:buSzTx/>
              <a:buFontTx/>
              <a:buChar char="•"/>
            </a:pPr>
            <a:r>
              <a:rPr lang="en-US" sz="1800" dirty="0" smtClean="0">
                <a:ea typeface="ＭＳ Ｐゴシック" pitchFamily="34" charset="-128"/>
              </a:rPr>
              <a:t>to identify key milestones and accountabilities at EU and regional level </a:t>
            </a:r>
          </a:p>
          <a:p>
            <a:pPr marL="711200" lvl="1" indent="-347663">
              <a:spcBef>
                <a:spcPct val="20000"/>
              </a:spcBef>
              <a:buClr>
                <a:schemeClr val="accent1"/>
              </a:buClr>
              <a:buSzTx/>
              <a:buFontTx/>
              <a:buChar char="•"/>
            </a:pPr>
            <a:r>
              <a:rPr lang="en-US" sz="1800" dirty="0" smtClean="0">
                <a:ea typeface="ＭＳ Ｐゴシック" pitchFamily="34" charset="-128"/>
              </a:rPr>
              <a:t>as a tool to communicate European and regional priorities </a:t>
            </a:r>
          </a:p>
          <a:p>
            <a:pPr marL="711200" lvl="1" indent="-347663">
              <a:spcBef>
                <a:spcPct val="20000"/>
              </a:spcBef>
              <a:buClr>
                <a:schemeClr val="accent1"/>
              </a:buClr>
              <a:buSzTx/>
              <a:buFontTx/>
              <a:buChar char="•"/>
            </a:pPr>
            <a:r>
              <a:rPr lang="en-US" sz="1800" dirty="0" smtClean="0">
                <a:ea typeface="ＭＳ Ｐゴシック" pitchFamily="34" charset="-128"/>
              </a:rPr>
              <a:t>to increase consistency across the regions and pave the way for the completion of the Internal Electricity Market by 2014</a:t>
            </a:r>
          </a:p>
          <a:p>
            <a:pPr marL="361950" indent="-361950">
              <a:spcBef>
                <a:spcPct val="30000"/>
              </a:spcBef>
              <a:buClr>
                <a:schemeClr val="accent2"/>
              </a:buClr>
            </a:pPr>
            <a:r>
              <a:rPr lang="en-US" sz="1800" dirty="0" smtClean="0">
                <a:ea typeface="ＭＳ Ｐゴシック" pitchFamily="34" charset="-128"/>
              </a:rPr>
              <a:t>The cross-regional roadmap is based on:</a:t>
            </a:r>
          </a:p>
          <a:p>
            <a:pPr marL="711200" lvl="1" indent="-347663">
              <a:spcBef>
                <a:spcPct val="20000"/>
              </a:spcBef>
              <a:buClr>
                <a:schemeClr val="accent1"/>
              </a:buClr>
              <a:buSzTx/>
              <a:buFontTx/>
              <a:buChar char="•"/>
              <a:defRPr/>
            </a:pPr>
            <a:r>
              <a:rPr lang="en-US" sz="1800" kern="1200" dirty="0">
                <a:solidFill>
                  <a:srgbClr val="000000"/>
                </a:solidFill>
                <a:ea typeface="ＭＳ Ｐゴシック" pitchFamily="34" charset="-128"/>
              </a:rPr>
              <a:t>regional consultation and contribution to the European energy work plan; </a:t>
            </a:r>
          </a:p>
          <a:p>
            <a:pPr marL="711200" lvl="1" indent="-347663">
              <a:spcBef>
                <a:spcPct val="20000"/>
              </a:spcBef>
              <a:buClr>
                <a:schemeClr val="accent1"/>
              </a:buClr>
              <a:buSzTx/>
              <a:buFontTx/>
              <a:buChar char="•"/>
              <a:defRPr/>
            </a:pPr>
            <a:r>
              <a:rPr lang="en-US" sz="1800" kern="1200" dirty="0" smtClean="0">
                <a:solidFill>
                  <a:srgbClr val="000000"/>
                </a:solidFill>
                <a:ea typeface="ＭＳ Ｐゴシック" pitchFamily="34" charset="-128"/>
              </a:rPr>
              <a:t>Input from AESAG;</a:t>
            </a:r>
            <a:endParaRPr lang="en-US" sz="1800" kern="1200" dirty="0">
              <a:solidFill>
                <a:srgbClr val="000000"/>
              </a:solidFill>
              <a:ea typeface="ＭＳ Ｐゴシック" pitchFamily="34" charset="-128"/>
            </a:endParaRPr>
          </a:p>
          <a:p>
            <a:pPr marL="711200" lvl="1" indent="-347663">
              <a:spcBef>
                <a:spcPct val="20000"/>
              </a:spcBef>
              <a:buClr>
                <a:schemeClr val="accent1"/>
              </a:buClr>
              <a:buSzTx/>
              <a:buFontTx/>
              <a:buChar char="•"/>
              <a:defRPr/>
            </a:pPr>
            <a:r>
              <a:rPr lang="en-US" sz="1800" kern="1200" dirty="0">
                <a:solidFill>
                  <a:srgbClr val="000000"/>
                </a:solidFill>
                <a:ea typeface="ＭＳ Ｐゴシック" pitchFamily="34" charset="-128"/>
              </a:rPr>
              <a:t>Stakeholder comments to earlier drafts;</a:t>
            </a:r>
          </a:p>
          <a:p>
            <a:pPr marL="711200" lvl="1" indent="-347663">
              <a:spcBef>
                <a:spcPct val="20000"/>
              </a:spcBef>
              <a:buClr>
                <a:schemeClr val="accent1"/>
              </a:buClr>
              <a:buSzTx/>
              <a:buFontTx/>
              <a:buChar char="•"/>
              <a:defRPr/>
            </a:pPr>
            <a:r>
              <a:rPr lang="en-US" sz="1800" kern="1200" dirty="0">
                <a:solidFill>
                  <a:srgbClr val="000000"/>
                </a:solidFill>
                <a:ea typeface="ＭＳ Ｐゴシック" pitchFamily="34" charset="-128"/>
              </a:rPr>
              <a:t>Discussion at ACER coordination group for ERI;</a:t>
            </a:r>
          </a:p>
          <a:p>
            <a:pPr marL="711200" lvl="1" indent="-347663">
              <a:spcBef>
                <a:spcPct val="20000"/>
              </a:spcBef>
              <a:buClr>
                <a:schemeClr val="accent1"/>
              </a:buClr>
              <a:buSzTx/>
              <a:buFontTx/>
              <a:buChar char="•"/>
              <a:defRPr/>
            </a:pPr>
            <a:r>
              <a:rPr lang="en-US" sz="1800" kern="1200" dirty="0">
                <a:solidFill>
                  <a:srgbClr val="000000"/>
                </a:solidFill>
                <a:ea typeface="ＭＳ Ｐゴシック" pitchFamily="34" charset="-128"/>
              </a:rPr>
              <a:t>FG on CACM.</a:t>
            </a:r>
            <a:endParaRPr lang="en-US" sz="1800" dirty="0">
              <a:ea typeface="ＭＳ Ｐゴシック" pitchFamily="34" charset="-128"/>
            </a:endParaRPr>
          </a:p>
        </p:txBody>
      </p:sp>
      <p:sp>
        <p:nvSpPr>
          <p:cNvPr id="26628" name="Rectangle 5"/>
          <p:cNvSpPr>
            <a:spLocks noChangeArrowheads="1"/>
          </p:cNvSpPr>
          <p:nvPr/>
        </p:nvSpPr>
        <p:spPr bwMode="auto">
          <a:xfrm>
            <a:off x="830263" y="749300"/>
            <a:ext cx="2085975" cy="519113"/>
          </a:xfrm>
          <a:prstGeom prst="rect">
            <a:avLst/>
          </a:prstGeom>
          <a:noFill/>
          <a:ln w="9525">
            <a:noFill/>
            <a:miter lim="800000"/>
            <a:headEnd/>
            <a:tailEnd/>
          </a:ln>
        </p:spPr>
        <p:txBody>
          <a:bodyPr wrap="none">
            <a:spAutoFit/>
          </a:bodyPr>
          <a:lstStyle/>
          <a:p>
            <a:r>
              <a:rPr lang="de-DE" sz="2800"/>
              <a:t>Background</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82663" y="771525"/>
            <a:ext cx="7837487" cy="497235"/>
          </a:xfrm>
        </p:spPr>
        <p:txBody>
          <a:bodyPr/>
          <a:lstStyle/>
          <a:p>
            <a:r>
              <a:rPr lang="en-GB" sz="2400" b="1" dirty="0" smtClean="0">
                <a:ea typeface="ＭＳ Ｐゴシック" pitchFamily="34" charset="-128"/>
              </a:rPr>
              <a:t>Intraday cross border trade: </a:t>
            </a:r>
            <a:r>
              <a:rPr lang="en-GB" sz="2400" dirty="0" smtClean="0">
                <a:ea typeface="ＭＳ Ｐゴシック" pitchFamily="34" charset="-128"/>
              </a:rPr>
              <a:t>Interim model 2012</a:t>
            </a:r>
            <a:endParaRPr lang="en-US" sz="2400" dirty="0" smtClean="0">
              <a:ea typeface="ＭＳ Ｐゴシック" pitchFamily="34" charset="-128"/>
            </a:endParaRPr>
          </a:p>
        </p:txBody>
      </p:sp>
      <p:sp>
        <p:nvSpPr>
          <p:cNvPr id="5123" name="Content Placeholder 2"/>
          <p:cNvSpPr>
            <a:spLocks noGrp="1"/>
          </p:cNvSpPr>
          <p:nvPr>
            <p:ph idx="1"/>
          </p:nvPr>
        </p:nvSpPr>
        <p:spPr>
          <a:xfrm>
            <a:off x="467544" y="1268760"/>
            <a:ext cx="8352928" cy="2736304"/>
          </a:xfrm>
        </p:spPr>
        <p:txBody>
          <a:bodyPr>
            <a:normAutofit/>
          </a:bodyPr>
          <a:lstStyle/>
          <a:p>
            <a:pPr marL="342900" indent="-342900">
              <a:spcBef>
                <a:spcPct val="20000"/>
              </a:spcBef>
              <a:defRPr/>
            </a:pPr>
            <a:r>
              <a:rPr lang="en-US" sz="1600" dirty="0" smtClean="0">
                <a:solidFill>
                  <a:srgbClr val="004359"/>
                </a:solidFill>
              </a:rPr>
              <a:t>ENTSO-E and </a:t>
            </a:r>
            <a:r>
              <a:rPr lang="en-US" sz="1600" dirty="0" err="1" smtClean="0">
                <a:solidFill>
                  <a:srgbClr val="004359"/>
                </a:solidFill>
              </a:rPr>
              <a:t>Europex</a:t>
            </a:r>
            <a:r>
              <a:rPr lang="en-US" sz="1600" dirty="0" smtClean="0">
                <a:solidFill>
                  <a:srgbClr val="004359"/>
                </a:solidFill>
              </a:rPr>
              <a:t> propose to implement an “ELBAS-like” </a:t>
            </a:r>
            <a:r>
              <a:rPr lang="en-US" sz="1600" dirty="0">
                <a:solidFill>
                  <a:srgbClr val="004359"/>
                </a:solidFill>
              </a:rPr>
              <a:t>solution for the Shared Order Book (SOB) and Capacity Management Module (CMM</a:t>
            </a:r>
            <a:r>
              <a:rPr lang="en-US" sz="1600" dirty="0" smtClean="0">
                <a:solidFill>
                  <a:srgbClr val="004359"/>
                </a:solidFill>
              </a:rPr>
              <a:t>), with hub-to-hub shipping for standard hourly products and coordinated capacity determination</a:t>
            </a:r>
          </a:p>
          <a:p>
            <a:pPr marL="342900" indent="-342900">
              <a:spcBef>
                <a:spcPct val="20000"/>
              </a:spcBef>
              <a:defRPr/>
            </a:pPr>
            <a:r>
              <a:rPr lang="en-US" sz="1600" dirty="0" smtClean="0">
                <a:solidFill>
                  <a:srgbClr val="004359"/>
                </a:solidFill>
              </a:rPr>
              <a:t>Governance framework: Interim </a:t>
            </a:r>
            <a:r>
              <a:rPr lang="en-US" sz="1600" dirty="0">
                <a:solidFill>
                  <a:srgbClr val="004359"/>
                </a:solidFill>
              </a:rPr>
              <a:t>solution to be kept simple to avoid delay and reflecting simplicity of the </a:t>
            </a:r>
            <a:r>
              <a:rPr lang="en-US" sz="1600" dirty="0" smtClean="0">
                <a:solidFill>
                  <a:srgbClr val="004359"/>
                </a:solidFill>
              </a:rPr>
              <a:t>interim solution</a:t>
            </a:r>
          </a:p>
          <a:p>
            <a:pPr marL="342900" indent="-342900">
              <a:spcBef>
                <a:spcPct val="20000"/>
              </a:spcBef>
              <a:defRPr/>
            </a:pPr>
            <a:r>
              <a:rPr lang="en-US" sz="1600" dirty="0" smtClean="0">
                <a:solidFill>
                  <a:srgbClr val="004359"/>
                </a:solidFill>
              </a:rPr>
              <a:t>Note: </a:t>
            </a:r>
          </a:p>
          <a:p>
            <a:pPr marL="896938" lvl="1" indent="-342900">
              <a:spcBef>
                <a:spcPct val="20000"/>
              </a:spcBef>
              <a:defRPr/>
            </a:pPr>
            <a:r>
              <a:rPr lang="en-US" sz="1200" dirty="0" smtClean="0">
                <a:solidFill>
                  <a:srgbClr val="004359"/>
                </a:solidFill>
              </a:rPr>
              <a:t>Implicit auctions may remain (nationally / regionally) if sufficient liquidity and adequate gate closures</a:t>
            </a:r>
          </a:p>
          <a:p>
            <a:pPr marL="896938" lvl="1" indent="-342900">
              <a:spcBef>
                <a:spcPct val="20000"/>
              </a:spcBef>
              <a:defRPr/>
            </a:pPr>
            <a:r>
              <a:rPr lang="en-US" sz="1200" dirty="0" smtClean="0">
                <a:solidFill>
                  <a:srgbClr val="004359"/>
                </a:solidFill>
              </a:rPr>
              <a:t>Explicit access allowed on some borders for </a:t>
            </a:r>
            <a:r>
              <a:rPr lang="en-US" sz="1200" dirty="0">
                <a:solidFill>
                  <a:srgbClr val="004359"/>
                </a:solidFill>
              </a:rPr>
              <a:t>OTC and TSO balancing actions because, for example, domestic gate closure times are different</a:t>
            </a:r>
            <a:r>
              <a:rPr lang="en-US" sz="1200" dirty="0" smtClean="0">
                <a:solidFill>
                  <a:srgbClr val="004359"/>
                </a:solidFill>
              </a:rPr>
              <a:t>.</a:t>
            </a:r>
            <a:endParaRPr lang="en-US" sz="1200" dirty="0">
              <a:solidFill>
                <a:srgbClr val="004359"/>
              </a:solidFill>
            </a:endParaRPr>
          </a:p>
        </p:txBody>
      </p:sp>
      <p:pic>
        <p:nvPicPr>
          <p:cNvPr id="6" name="Picture 2"/>
          <p:cNvPicPr>
            <a:picLocks noChangeAspect="1" noChangeArrowheads="1"/>
          </p:cNvPicPr>
          <p:nvPr/>
        </p:nvPicPr>
        <p:blipFill>
          <a:blip r:embed="rId2" cstate="print"/>
          <a:srcRect r="2044" b="23897"/>
          <a:stretch>
            <a:fillRect/>
          </a:stretch>
        </p:blipFill>
        <p:spPr bwMode="auto">
          <a:xfrm>
            <a:off x="1115616" y="3573016"/>
            <a:ext cx="6840760" cy="316835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82663" y="771525"/>
            <a:ext cx="7837487" cy="497235"/>
          </a:xfrm>
        </p:spPr>
        <p:txBody>
          <a:bodyPr/>
          <a:lstStyle/>
          <a:p>
            <a:r>
              <a:rPr lang="en-GB" sz="2400" b="1" dirty="0" smtClean="0">
                <a:ea typeface="ＭＳ Ｐゴシック" pitchFamily="34" charset="-128"/>
              </a:rPr>
              <a:t>Intraday cross border trade: </a:t>
            </a:r>
            <a:r>
              <a:rPr lang="en-GB" sz="2400" dirty="0" smtClean="0">
                <a:ea typeface="ＭＳ Ｐゴシック" pitchFamily="34" charset="-128"/>
              </a:rPr>
              <a:t>target model 2014</a:t>
            </a:r>
            <a:endParaRPr lang="en-US" sz="2400" dirty="0" smtClean="0">
              <a:ea typeface="ＭＳ Ｐゴシック" pitchFamily="34" charset="-128"/>
            </a:endParaRPr>
          </a:p>
        </p:txBody>
      </p:sp>
      <p:sp>
        <p:nvSpPr>
          <p:cNvPr id="5123" name="Content Placeholder 2"/>
          <p:cNvSpPr>
            <a:spLocks noGrp="1"/>
          </p:cNvSpPr>
          <p:nvPr>
            <p:ph idx="1"/>
          </p:nvPr>
        </p:nvSpPr>
        <p:spPr>
          <a:xfrm>
            <a:off x="251520" y="2348880"/>
            <a:ext cx="8280920" cy="3168352"/>
          </a:xfrm>
        </p:spPr>
        <p:txBody>
          <a:bodyPr>
            <a:noAutofit/>
          </a:bodyPr>
          <a:lstStyle/>
          <a:p>
            <a:pPr marL="342900" indent="-342900">
              <a:spcBef>
                <a:spcPct val="20000"/>
              </a:spcBef>
              <a:defRPr/>
            </a:pPr>
            <a:r>
              <a:rPr lang="en-US" sz="1800" dirty="0" smtClean="0">
                <a:solidFill>
                  <a:srgbClr val="004359"/>
                </a:solidFill>
              </a:rPr>
              <a:t>As agreed in the Capacity Allocation and Congestion Management (CACM) Framework Guideline</a:t>
            </a:r>
          </a:p>
          <a:p>
            <a:pPr marL="342900" indent="-342900">
              <a:spcBef>
                <a:spcPct val="20000"/>
              </a:spcBef>
              <a:defRPr/>
            </a:pPr>
            <a:r>
              <a:rPr lang="en-US" sz="1800" dirty="0" smtClean="0">
                <a:solidFill>
                  <a:srgbClr val="004359"/>
                </a:solidFill>
              </a:rPr>
              <a:t>The CACM target model will be elaborated in more detail in the ENTSO-E network code on intraday and the proposed Governance Guideline</a:t>
            </a:r>
          </a:p>
          <a:p>
            <a:pPr marL="342900" lvl="1" indent="-342900">
              <a:spcBef>
                <a:spcPct val="20000"/>
              </a:spcBef>
              <a:buSzPct val="400000"/>
              <a:buFont typeface="Trebuchet MS" pitchFamily="34" charset="0"/>
              <a:buChar char="."/>
              <a:defRPr/>
            </a:pPr>
            <a:r>
              <a:rPr lang="en-US" sz="1800" dirty="0">
                <a:solidFill>
                  <a:srgbClr val="004359"/>
                </a:solidFill>
                <a:cs typeface="+mn-cs"/>
              </a:rPr>
              <a:t>Implicit auctions may remain (</a:t>
            </a:r>
            <a:r>
              <a:rPr lang="en-US" sz="1800" dirty="0" smtClean="0">
                <a:solidFill>
                  <a:srgbClr val="004359"/>
                </a:solidFill>
                <a:cs typeface="+mn-cs"/>
              </a:rPr>
              <a:t>nationally/regionally</a:t>
            </a:r>
            <a:r>
              <a:rPr lang="en-US" sz="1800" dirty="0">
                <a:solidFill>
                  <a:srgbClr val="004359"/>
                </a:solidFill>
                <a:cs typeface="+mn-cs"/>
              </a:rPr>
              <a:t>) if sufficient liquidity </a:t>
            </a:r>
            <a:r>
              <a:rPr lang="en-US" sz="1800" dirty="0" smtClean="0">
                <a:solidFill>
                  <a:srgbClr val="004359"/>
                </a:solidFill>
                <a:cs typeface="+mn-cs"/>
              </a:rPr>
              <a:t>and </a:t>
            </a:r>
            <a:r>
              <a:rPr lang="en-US" sz="1800" dirty="0">
                <a:solidFill>
                  <a:srgbClr val="004359"/>
                </a:solidFill>
                <a:cs typeface="+mn-cs"/>
              </a:rPr>
              <a:t>adequate gate </a:t>
            </a:r>
            <a:r>
              <a:rPr lang="en-US" sz="1800" dirty="0" smtClean="0">
                <a:solidFill>
                  <a:srgbClr val="004359"/>
                </a:solidFill>
                <a:cs typeface="+mn-cs"/>
              </a:rPr>
              <a:t>closures</a:t>
            </a:r>
          </a:p>
          <a:p>
            <a:pPr marL="342900" lvl="1" indent="-342900">
              <a:spcBef>
                <a:spcPct val="20000"/>
              </a:spcBef>
              <a:buSzPct val="400000"/>
              <a:buFont typeface="Trebuchet MS" pitchFamily="34" charset="0"/>
              <a:buChar char="."/>
              <a:defRPr/>
            </a:pPr>
            <a:r>
              <a:rPr lang="en-US" sz="1800" dirty="0" smtClean="0">
                <a:solidFill>
                  <a:srgbClr val="004359"/>
                </a:solidFill>
                <a:cs typeface="+mn-cs"/>
              </a:rPr>
              <a:t>All cross-zonal capacity allocated through the pan-European platform</a:t>
            </a:r>
            <a:endParaRPr lang="en-US" sz="1800" dirty="0">
              <a:solidFill>
                <a:srgbClr val="004359"/>
              </a:solidFill>
              <a:cs typeface="+mn-cs"/>
            </a:endParaRPr>
          </a:p>
          <a:p>
            <a:pPr marL="342900" indent="-342900">
              <a:spcBef>
                <a:spcPct val="20000"/>
              </a:spcBef>
              <a:defRPr/>
            </a:pPr>
            <a:r>
              <a:rPr lang="en-US" sz="1800" dirty="0" smtClean="0">
                <a:solidFill>
                  <a:srgbClr val="004359"/>
                </a:solidFill>
              </a:rPr>
              <a:t>SOB and CMM, plus an evolution of continuous implicit trading, featuring:</a:t>
            </a:r>
          </a:p>
          <a:p>
            <a:pPr marL="896938" lvl="1" indent="-342900">
              <a:spcBef>
                <a:spcPct val="20000"/>
              </a:spcBef>
              <a:defRPr/>
            </a:pPr>
            <a:r>
              <a:rPr lang="en-US" sz="1600" dirty="0" smtClean="0">
                <a:solidFill>
                  <a:srgbClr val="004359"/>
                </a:solidFill>
              </a:rPr>
              <a:t>reliable capacity pricing reflecting congestion </a:t>
            </a:r>
          </a:p>
          <a:p>
            <a:pPr marL="896938" lvl="1" indent="-342900">
              <a:spcBef>
                <a:spcPct val="20000"/>
              </a:spcBef>
              <a:defRPr/>
            </a:pPr>
            <a:r>
              <a:rPr lang="en-US" sz="1600" dirty="0" smtClean="0">
                <a:solidFill>
                  <a:srgbClr val="004359"/>
                </a:solidFill>
              </a:rPr>
              <a:t>automatic matching </a:t>
            </a:r>
          </a:p>
          <a:p>
            <a:pPr marL="896938" lvl="1" indent="-342900">
              <a:spcBef>
                <a:spcPct val="20000"/>
              </a:spcBef>
              <a:defRPr/>
            </a:pPr>
            <a:r>
              <a:rPr lang="en-US" sz="1600" dirty="0" smtClean="0">
                <a:solidFill>
                  <a:srgbClr val="004359"/>
                </a:solidFill>
              </a:rPr>
              <a:t>appropriate block bids and sophisticated products</a:t>
            </a:r>
          </a:p>
          <a:p>
            <a:pPr marL="896938" lvl="1" indent="-342900">
              <a:spcBef>
                <a:spcPct val="20000"/>
              </a:spcBef>
              <a:defRPr/>
            </a:pPr>
            <a:r>
              <a:rPr lang="en-US" sz="1600" dirty="0" smtClean="0">
                <a:solidFill>
                  <a:srgbClr val="004359"/>
                </a:solidFill>
              </a:rPr>
              <a:t>Note:</a:t>
            </a:r>
          </a:p>
          <a:p>
            <a:pPr marL="1304925" lvl="2" indent="-342900">
              <a:spcBef>
                <a:spcPct val="20000"/>
              </a:spcBef>
              <a:defRPr/>
            </a:pPr>
            <a:r>
              <a:rPr lang="en-US" sz="1400" dirty="0" smtClean="0">
                <a:solidFill>
                  <a:srgbClr val="004359"/>
                </a:solidFill>
              </a:rPr>
              <a:t>should avoid discrimination between products</a:t>
            </a:r>
          </a:p>
          <a:p>
            <a:pPr marL="1304925" lvl="2" indent="-342900">
              <a:spcBef>
                <a:spcPct val="20000"/>
              </a:spcBef>
              <a:defRPr/>
            </a:pPr>
            <a:r>
              <a:rPr lang="en-US" sz="1400" dirty="0" smtClean="0">
                <a:solidFill>
                  <a:srgbClr val="004359"/>
                </a:solidFill>
              </a:rPr>
              <a:t>OTC trading removed following  market consultation and regulatory approval</a:t>
            </a:r>
          </a:p>
          <a:p>
            <a:pPr marL="1304925" lvl="2" indent="-342900">
              <a:spcBef>
                <a:spcPct val="20000"/>
              </a:spcBef>
              <a:defRPr/>
            </a:pPr>
            <a:r>
              <a:rPr lang="en-US" sz="1400" dirty="0" err="1">
                <a:solidFill>
                  <a:srgbClr val="004359"/>
                </a:solidFill>
              </a:rPr>
              <a:t>Harmonised</a:t>
            </a:r>
            <a:r>
              <a:rPr lang="en-US" sz="1400" dirty="0">
                <a:solidFill>
                  <a:srgbClr val="004359"/>
                </a:solidFill>
              </a:rPr>
              <a:t> closing time for ID trades (avoid overlapping with balancing)</a:t>
            </a:r>
          </a:p>
        </p:txBody>
      </p:sp>
      <p:pic>
        <p:nvPicPr>
          <p:cNvPr id="4" name="Picture 2"/>
          <p:cNvPicPr>
            <a:picLocks noChangeAspect="1" noChangeArrowheads="1"/>
          </p:cNvPicPr>
          <p:nvPr/>
        </p:nvPicPr>
        <p:blipFill>
          <a:blip r:embed="rId2" cstate="print"/>
          <a:srcRect t="75605" r="2044" b="-1903"/>
          <a:stretch>
            <a:fillRect/>
          </a:stretch>
        </p:blipFill>
        <p:spPr bwMode="auto">
          <a:xfrm>
            <a:off x="971600" y="1196752"/>
            <a:ext cx="6840760" cy="115212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82663" y="771525"/>
            <a:ext cx="7837487" cy="713259"/>
          </a:xfrm>
        </p:spPr>
        <p:txBody>
          <a:bodyPr/>
          <a:lstStyle/>
          <a:p>
            <a:r>
              <a:rPr lang="en-GB" dirty="0" smtClean="0">
                <a:ea typeface="ＭＳ Ｐゴシック" pitchFamily="34" charset="-128"/>
              </a:rPr>
              <a:t>The Intraday Implementation Project</a:t>
            </a:r>
          </a:p>
        </p:txBody>
      </p:sp>
      <p:sp>
        <p:nvSpPr>
          <p:cNvPr id="6147" name="Content Placeholder 2"/>
          <p:cNvSpPr>
            <a:spLocks noGrp="1"/>
          </p:cNvSpPr>
          <p:nvPr>
            <p:ph idx="1"/>
          </p:nvPr>
        </p:nvSpPr>
        <p:spPr>
          <a:xfrm>
            <a:off x="683568" y="1628800"/>
            <a:ext cx="7993062" cy="4680520"/>
          </a:xfrm>
        </p:spPr>
        <p:txBody>
          <a:bodyPr/>
          <a:lstStyle/>
          <a:p>
            <a:r>
              <a:rPr lang="en-GB" sz="2000" dirty="0" smtClean="0">
                <a:solidFill>
                  <a:srgbClr val="004359"/>
                </a:solidFill>
                <a:ea typeface="ＭＳ Ｐゴシック" pitchFamily="34" charset="-128"/>
              </a:rPr>
              <a:t>The intraday project was initiated by NWE TSOs to implement the European target model in NWE region</a:t>
            </a:r>
          </a:p>
          <a:p>
            <a:pPr>
              <a:buFont typeface="Trebuchet MS" pitchFamily="34" charset="0"/>
              <a:buNone/>
            </a:pPr>
            <a:endParaRPr lang="en-GB" sz="2000" dirty="0" smtClean="0">
              <a:solidFill>
                <a:srgbClr val="004359"/>
              </a:solidFill>
              <a:ea typeface="ＭＳ Ｐゴシック" pitchFamily="34" charset="-128"/>
            </a:endParaRPr>
          </a:p>
          <a:p>
            <a:r>
              <a:rPr lang="en-GB" sz="2000" dirty="0" smtClean="0">
                <a:solidFill>
                  <a:srgbClr val="004359"/>
                </a:solidFill>
                <a:ea typeface="ＭＳ Ｐゴシック" pitchFamily="34" charset="-128"/>
              </a:rPr>
              <a:t>The 20</a:t>
            </a:r>
            <a:r>
              <a:rPr lang="en-GB" sz="2000" baseline="30000" dirty="0" smtClean="0">
                <a:solidFill>
                  <a:srgbClr val="004359"/>
                </a:solidFill>
                <a:ea typeface="ＭＳ Ｐゴシック" pitchFamily="34" charset="-128"/>
              </a:rPr>
              <a:t>th</a:t>
            </a:r>
            <a:r>
              <a:rPr lang="en-GB" sz="2000" dirty="0" smtClean="0">
                <a:solidFill>
                  <a:srgbClr val="004359"/>
                </a:solidFill>
                <a:ea typeface="ＭＳ Ｐゴシック" pitchFamily="34" charset="-128"/>
              </a:rPr>
              <a:t> Florence Forum supported the NWE project to establish a intraday market by the end of 2012</a:t>
            </a:r>
          </a:p>
          <a:p>
            <a:pPr>
              <a:buFont typeface="Trebuchet MS" pitchFamily="34" charset="0"/>
              <a:buNone/>
            </a:pPr>
            <a:endParaRPr lang="en-GB" sz="2000" dirty="0" smtClean="0">
              <a:solidFill>
                <a:srgbClr val="004359"/>
              </a:solidFill>
              <a:ea typeface="ＭＳ Ｐゴシック" pitchFamily="34" charset="-128"/>
            </a:endParaRPr>
          </a:p>
          <a:p>
            <a:r>
              <a:rPr lang="en-GB" sz="2000" dirty="0" smtClean="0">
                <a:solidFill>
                  <a:srgbClr val="004359"/>
                </a:solidFill>
                <a:ea typeface="ＭＳ Ｐゴシック" pitchFamily="34" charset="-128"/>
              </a:rPr>
              <a:t>The Forum urged the NWE project participants to actively coordinate with stakeholders from other regions </a:t>
            </a:r>
          </a:p>
          <a:p>
            <a:pPr>
              <a:buFont typeface="Trebuchet MS" pitchFamily="34" charset="0"/>
              <a:buNone/>
            </a:pPr>
            <a:endParaRPr lang="en-GB" sz="2000" dirty="0" smtClean="0">
              <a:solidFill>
                <a:srgbClr val="004359"/>
              </a:solidFill>
              <a:ea typeface="ＭＳ Ｐゴシック" pitchFamily="34" charset="-128"/>
            </a:endParaRPr>
          </a:p>
          <a:p>
            <a:r>
              <a:rPr lang="en-GB" sz="2000" dirty="0" smtClean="0">
                <a:solidFill>
                  <a:srgbClr val="004359"/>
                </a:solidFill>
                <a:ea typeface="ＭＳ Ｐゴシック" pitchFamily="34" charset="-128"/>
              </a:rPr>
              <a:t>NWE </a:t>
            </a:r>
            <a:r>
              <a:rPr lang="en-GB" sz="2000" dirty="0">
                <a:solidFill>
                  <a:srgbClr val="004359"/>
                </a:solidFill>
                <a:ea typeface="ＭＳ Ｐゴシック" pitchFamily="34" charset="-128"/>
              </a:rPr>
              <a:t>project </a:t>
            </a:r>
            <a:r>
              <a:rPr lang="en-GB" sz="2000" dirty="0" smtClean="0">
                <a:solidFill>
                  <a:srgbClr val="004359"/>
                </a:solidFill>
                <a:ea typeface="ＭＳ Ｐゴシック" pitchFamily="34" charset="-128"/>
              </a:rPr>
              <a:t>extended </a:t>
            </a:r>
            <a:r>
              <a:rPr lang="en-GB" sz="2000" dirty="0">
                <a:solidFill>
                  <a:srgbClr val="004359"/>
                </a:solidFill>
                <a:ea typeface="ＭＳ Ｐゴシック" pitchFamily="34" charset="-128"/>
              </a:rPr>
              <a:t>to </a:t>
            </a:r>
            <a:r>
              <a:rPr lang="en-GB" sz="2000" dirty="0" smtClean="0">
                <a:solidFill>
                  <a:srgbClr val="004359"/>
                </a:solidFill>
                <a:ea typeface="ＭＳ Ｐゴシック" pitchFamily="34" charset="-128"/>
              </a:rPr>
              <a:t>other borders ready to implement the interim solution (subject to consultation with relevant parties) </a:t>
            </a:r>
          </a:p>
          <a:p>
            <a:endParaRPr lang="en-GB" sz="2000" dirty="0" smtClean="0">
              <a:solidFill>
                <a:srgbClr val="004359"/>
              </a:solidFill>
              <a:ea typeface="ＭＳ Ｐゴシック" pitchFamily="34" charset="-128"/>
            </a:endParaRPr>
          </a:p>
          <a:p>
            <a:r>
              <a:rPr lang="en-GB" sz="2000" dirty="0" smtClean="0">
                <a:solidFill>
                  <a:srgbClr val="004359"/>
                </a:solidFill>
                <a:ea typeface="ＭＳ Ｐゴシック" pitchFamily="34" charset="-128"/>
              </a:rPr>
              <a:t>The interim intraday solution will go-live by the end of 2012</a:t>
            </a:r>
          </a:p>
          <a:p>
            <a:pPr>
              <a:buFont typeface="Trebuchet MS" pitchFamily="34" charset="0"/>
              <a:buNone/>
            </a:pPr>
            <a:endParaRPr lang="en-GB" sz="2000" dirty="0" smtClean="0">
              <a:ea typeface="ＭＳ Ｐゴシック" pitchFamily="34" charset="-128"/>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Expected benefits</a:t>
            </a:r>
            <a:endParaRPr lang="en-GB" dirty="0"/>
          </a:p>
        </p:txBody>
      </p:sp>
      <p:sp>
        <p:nvSpPr>
          <p:cNvPr id="3" name="Content Placeholder 2"/>
          <p:cNvSpPr>
            <a:spLocks noGrp="1"/>
          </p:cNvSpPr>
          <p:nvPr>
            <p:ph idx="1"/>
          </p:nvPr>
        </p:nvSpPr>
        <p:spPr>
          <a:xfrm>
            <a:off x="827584" y="1484784"/>
            <a:ext cx="7993062" cy="4425950"/>
          </a:xfrm>
        </p:spPr>
        <p:txBody>
          <a:bodyPr/>
          <a:lstStyle/>
          <a:p>
            <a:r>
              <a:rPr lang="en-GB" dirty="0" smtClean="0"/>
              <a:t>Interim model in 2012</a:t>
            </a:r>
          </a:p>
          <a:p>
            <a:pPr lvl="1"/>
            <a:r>
              <a:rPr lang="en-GB" dirty="0" smtClean="0"/>
              <a:t>Market parties able to trade on a continuous basis between participating Member States</a:t>
            </a:r>
          </a:p>
          <a:p>
            <a:pPr lvl="1"/>
            <a:r>
              <a:rPr lang="en-GB" dirty="0" smtClean="0"/>
              <a:t>Real time energy transactions between Finland and France</a:t>
            </a:r>
          </a:p>
          <a:p>
            <a:r>
              <a:rPr lang="en-GB" dirty="0" smtClean="0"/>
              <a:t>Enduring model in 2014</a:t>
            </a:r>
          </a:p>
          <a:p>
            <a:pPr lvl="1"/>
            <a:r>
              <a:rPr lang="en-GB" dirty="0" smtClean="0"/>
              <a:t>Implemented on a European wide basis and included additional features</a:t>
            </a:r>
          </a:p>
          <a:p>
            <a:pPr lvl="1"/>
            <a:r>
              <a:rPr lang="en-GB" dirty="0" smtClean="0"/>
              <a:t>Reliable capacity pricing </a:t>
            </a:r>
            <a:r>
              <a:rPr lang="en-GB" dirty="0"/>
              <a:t>reflecting congestion (i.e. in case of scarce capacity)</a:t>
            </a:r>
            <a:endParaRPr lang="en-GB" dirty="0" smtClean="0"/>
          </a:p>
          <a:p>
            <a:pPr lvl="1"/>
            <a:r>
              <a:rPr lang="en-GB" dirty="0" smtClean="0"/>
              <a:t>Sophisticated products to meet market participants needs</a:t>
            </a:r>
            <a:endParaRPr lang="en-GB"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b="1" dirty="0" smtClean="0">
                <a:ea typeface="ＭＳ Ｐゴシック" pitchFamily="34" charset="-128"/>
              </a:rPr>
              <a:t>Intraday Implementation: </a:t>
            </a:r>
            <a:r>
              <a:rPr lang="en-GB" dirty="0" smtClean="0">
                <a:ea typeface="ＭＳ Ｐゴシック" pitchFamily="34" charset="-128"/>
              </a:rPr>
              <a:t>initial timeline </a:t>
            </a:r>
          </a:p>
        </p:txBody>
      </p:sp>
      <p:graphicFrame>
        <p:nvGraphicFramePr>
          <p:cNvPr id="4" name="Group 3"/>
          <p:cNvGraphicFramePr>
            <a:graphicFrameLocks noGrp="1"/>
          </p:cNvGraphicFramePr>
          <p:nvPr>
            <p:extLst>
              <p:ext uri="{D42A27DB-BD31-4B8C-83A1-F6EECF244321}">
                <p14:modId xmlns:p14="http://schemas.microsoft.com/office/powerpoint/2010/main" val="2349993904"/>
              </p:ext>
            </p:extLst>
          </p:nvPr>
        </p:nvGraphicFramePr>
        <p:xfrm>
          <a:off x="323528" y="1631867"/>
          <a:ext cx="8496300" cy="4677661"/>
        </p:xfrm>
        <a:graphic>
          <a:graphicData uri="http://schemas.openxmlformats.org/drawingml/2006/table">
            <a:tbl>
              <a:tblPr/>
              <a:tblGrid>
                <a:gridCol w="4414670"/>
                <a:gridCol w="1935794"/>
                <a:gridCol w="2145836"/>
              </a:tblGrid>
              <a:tr h="27981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Tasks</a:t>
                      </a:r>
                    </a:p>
                  </a:txBody>
                  <a:tcPr marL="89993" marR="89993" marT="17998" marB="1799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Deadline</a:t>
                      </a:r>
                    </a:p>
                  </a:txBody>
                  <a:tcPr marL="89993" marR="89993" marT="17998" marB="17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Responsibility</a:t>
                      </a:r>
                    </a:p>
                  </a:txBody>
                  <a:tcPr marL="89993" marR="89993" marT="17998" marB="179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367814">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INTERIM SOLUTION</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253973">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Complete TSO/PX </a:t>
                      </a:r>
                      <a:r>
                        <a:rPr kumimoji="0" lang="en-US" sz="1400" b="0" i="0" u="none" strike="noStrike" cap="none" normalizeH="0" baseline="0" dirty="0" err="1" smtClean="0">
                          <a:ln>
                            <a:noFill/>
                          </a:ln>
                          <a:solidFill>
                            <a:schemeClr val="tx1"/>
                          </a:solidFill>
                          <a:effectLst/>
                          <a:latin typeface="Arial" charset="0"/>
                        </a:rPr>
                        <a:t>MoU</a:t>
                      </a:r>
                      <a:endParaRPr kumimoji="0" lang="en-US" sz="1400" b="0" i="0" u="none" strike="noStrike" cap="none" normalizeH="0" baseline="0" dirty="0" smtClean="0">
                        <a:ln>
                          <a:noFill/>
                        </a:ln>
                        <a:solidFill>
                          <a:schemeClr val="tx1"/>
                        </a:solidFill>
                        <a:effectLst/>
                        <a:latin typeface="Arial" charset="0"/>
                      </a:endParaRP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December 2011</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TSOs and 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73">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Develop PX core arrangements*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June 2012</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73">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Develop TSO core arrangements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June 2012</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TSOs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973">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Local implementation on border-by-border basis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During 2012</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TSOs and 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287">
                <a:tc>
                  <a:txBody>
                    <a:bodyPr/>
                    <a:lstStyle/>
                    <a:p>
                      <a:pPr marL="0" marR="0" lvl="0" indent="0" algn="l" defTabSz="914400" rtl="0" eaLnBrk="0" fontAlgn="base" latinLnBrk="0" hangingPunct="0">
                        <a:lnSpc>
                          <a:spcPct val="100000"/>
                        </a:lnSpc>
                        <a:spcBef>
                          <a:spcPct val="10000"/>
                        </a:spcBef>
                        <a:spcAft>
                          <a:spcPct val="0"/>
                        </a:spcAft>
                        <a:buClrTx/>
                        <a:buSzTx/>
                        <a:buFontTx/>
                        <a:buNone/>
                        <a:tabLst/>
                        <a:defRPr/>
                      </a:pPr>
                      <a:r>
                        <a:rPr kumimoji="0" lang="en-GB" sz="1400" b="1" i="0" u="none" strike="noStrike" cap="none" normalizeH="0" baseline="0" dirty="0" smtClean="0">
                          <a:ln>
                            <a:noFill/>
                          </a:ln>
                          <a:solidFill>
                            <a:schemeClr val="bg1"/>
                          </a:solidFill>
                          <a:effectLst/>
                          <a:latin typeface="Arial" charset="0"/>
                        </a:rPr>
                        <a:t>Go live of interim solution</a:t>
                      </a:r>
                      <a:endParaRPr kumimoji="0" lang="en-US" sz="1400" b="1" i="0" u="none" strike="noStrike" cap="none" normalizeH="0" baseline="0" dirty="0" smtClean="0">
                        <a:ln>
                          <a:noFill/>
                        </a:ln>
                        <a:solidFill>
                          <a:srgbClr val="FFFF00"/>
                        </a:solidFill>
                        <a:effectLst/>
                        <a:latin typeface="Arial" charset="0"/>
                      </a:endParaRP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End of 2012</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hlink"/>
                    </a:solidFill>
                  </a:tcPr>
                </a:tc>
              </a:tr>
              <a:tr h="330132">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TARGET MODEL</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360306">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Develop Governance arrangements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Ongoing</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NRAs, TSOs &amp; 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06">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Develop and consult on options for intraday capacity recalculation and pricing</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During 2013</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rPr>
                        <a:t>PXs and TSOs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22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Develop and consult on options and specifications for sophisticated products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During 2013</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PXs and TSOs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22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Implementation of intraday capacity recalculation</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Mid 2014</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TSOs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22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Implementation of sophisticated products</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End 2014</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225">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Implementation of pricing of capacity</a:t>
                      </a: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End 2014</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TSOs and PXs</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287">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Go live of Target Model / enduring solution</a:t>
                      </a:r>
                      <a:endParaRPr kumimoji="0" lang="en-US" sz="1400" b="1" i="0" u="none" strike="noStrike" cap="none" normalizeH="0" baseline="0" dirty="0" smtClean="0">
                        <a:ln>
                          <a:noFill/>
                        </a:ln>
                        <a:solidFill>
                          <a:srgbClr val="FFFF00"/>
                        </a:solidFill>
                        <a:effectLst/>
                        <a:latin typeface="Arial" charset="0"/>
                      </a:endParaRPr>
                    </a:p>
                  </a:txBody>
                  <a:tcPr marL="89993" marR="89993" marT="17998" marB="1799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End of 2014</a:t>
                      </a: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89993" marR="89993" marT="17998" marB="179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2" name="TextBox 1"/>
          <p:cNvSpPr txBox="1"/>
          <p:nvPr/>
        </p:nvSpPr>
        <p:spPr>
          <a:xfrm>
            <a:off x="107504" y="6381328"/>
            <a:ext cx="8928992" cy="307777"/>
          </a:xfrm>
          <a:prstGeom prst="rect">
            <a:avLst/>
          </a:prstGeom>
          <a:noFill/>
        </p:spPr>
        <p:txBody>
          <a:bodyPr wrap="square" rtlCol="0">
            <a:spAutoFit/>
          </a:bodyPr>
          <a:lstStyle/>
          <a:p>
            <a:r>
              <a:rPr lang="en-US" sz="1400" dirty="0" smtClean="0"/>
              <a:t>* </a:t>
            </a:r>
            <a:r>
              <a:rPr lang="en-US" sz="1400" i="1" dirty="0"/>
              <a:t>Features of the interim “</a:t>
            </a:r>
            <a:r>
              <a:rPr lang="en-US" sz="1400" i="1" dirty="0" err="1"/>
              <a:t>Elbas</a:t>
            </a:r>
            <a:r>
              <a:rPr lang="en-US" sz="1400" i="1" dirty="0"/>
              <a:t>-like” solution shall be discussed in a stakeholder workshop in Q4 2011</a:t>
            </a:r>
            <a:endParaRPr lang="en-US" sz="1400"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57"/>
          <p:cNvGraphicFramePr>
            <a:graphicFrameLocks/>
          </p:cNvGraphicFramePr>
          <p:nvPr/>
        </p:nvGraphicFramePr>
        <p:xfrm>
          <a:off x="250825" y="625475"/>
          <a:ext cx="8534401" cy="5180010"/>
        </p:xfrm>
        <a:graphic>
          <a:graphicData uri="http://schemas.openxmlformats.org/drawingml/2006/table">
            <a:tbl>
              <a:tblPr/>
              <a:tblGrid>
                <a:gridCol w="2397948"/>
                <a:gridCol w="437360"/>
                <a:gridCol w="439037"/>
                <a:gridCol w="437359"/>
                <a:gridCol w="439037"/>
                <a:gridCol w="439037"/>
                <a:gridCol w="437360"/>
                <a:gridCol w="439037"/>
                <a:gridCol w="437359"/>
                <a:gridCol w="439037"/>
                <a:gridCol w="439037"/>
                <a:gridCol w="437360"/>
                <a:gridCol w="439037"/>
                <a:gridCol w="437359"/>
                <a:gridCol w="439037"/>
              </a:tblGrid>
              <a:tr h="304860">
                <a:tc row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Project / region</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anchor="ctr" horzOverflow="overflow">
                    <a:lnL>
                      <a:noFill/>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2011</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2012</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2013</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400" b="1" i="0" u="none" strike="noStrike" cap="none" normalizeH="0" baseline="0" dirty="0" smtClean="0">
                          <a:ln>
                            <a:noFill/>
                          </a:ln>
                          <a:solidFill>
                            <a:srgbClr val="000000"/>
                          </a:solidFill>
                          <a:effectLst/>
                          <a:latin typeface="Arial" charset="0"/>
                          <a:ea typeface="Times New Roman" pitchFamily="18" charset="0"/>
                          <a:cs typeface="Arial" charset="0"/>
                        </a:rPr>
                        <a:t>2014</a:t>
                      </a:r>
                      <a:endParaRPr kumimoji="0" lang="en-GB" sz="14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a:noFill/>
                    </a:lnR>
                    <a:lnT>
                      <a:noFill/>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74375">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Q4</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Q1</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Q2</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smtClean="0">
                          <a:ln>
                            <a:noFill/>
                          </a:ln>
                          <a:solidFill>
                            <a:srgbClr val="000000"/>
                          </a:solidFill>
                          <a:effectLst/>
                          <a:latin typeface="Arial" charset="0"/>
                          <a:ea typeface="Times New Roman" pitchFamily="18" charset="0"/>
                          <a:cs typeface="Arial" charset="0"/>
                        </a:rPr>
                        <a:t>Q3</a:t>
                      </a:r>
                      <a:endParaRPr kumimoji="0" lang="en-GB" sz="1200" b="0" i="0" u="none" strike="noStrike" cap="none" normalizeH="0" baseline="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1" i="0" u="none" strike="noStrike" cap="none" normalizeH="0" baseline="0" dirty="0" smtClean="0">
                          <a:ln>
                            <a:noFill/>
                          </a:ln>
                          <a:solidFill>
                            <a:srgbClr val="000000"/>
                          </a:solidFill>
                          <a:effectLst/>
                          <a:latin typeface="Arial" charset="0"/>
                          <a:ea typeface="Times New Roman" pitchFamily="18" charset="0"/>
                          <a:cs typeface="Arial" charset="0"/>
                        </a:rPr>
                        <a:t>Q4</a:t>
                      </a:r>
                      <a:endPar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charset="0"/>
                      </a:endParaRPr>
                    </a:p>
                  </a:txBody>
                  <a:tcPr marL="91450" marR="91450" marT="45733" marB="45733"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r>
              <a:tr h="466257">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NWE project</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a:t>
                      </a: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US" sz="1200" b="0" i="0" u="none" strike="noStrike" cap="none" normalizeH="0" baseline="0" dirty="0" smtClean="0">
                          <a:ln>
                            <a:noFill/>
                          </a:ln>
                          <a:solidFill>
                            <a:srgbClr val="FFFF00"/>
                          </a:solidFill>
                          <a:effectLst/>
                          <a:latin typeface="+mj-lt"/>
                          <a:cs typeface="Arial" pitchFamily="34" charset="0"/>
                        </a:rPr>
                        <a:t>**</a:t>
                      </a: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kumimoji="0" lang="en-GB" sz="1200" b="1" i="0" u="none" strike="noStrike" cap="none" normalizeH="0" baseline="0" dirty="0" smtClean="0">
                          <a:ln>
                            <a:noFill/>
                          </a:ln>
                          <a:solidFill>
                            <a:srgbClr val="FFC000"/>
                          </a:solidFill>
                          <a:effectLst/>
                          <a:latin typeface="+mj-lt"/>
                          <a:ea typeface="Times New Roman" pitchFamily="18" charset="0"/>
                          <a:cs typeface="Arial" charset="0"/>
                        </a:rPr>
                        <a:t>√</a:t>
                      </a: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r>
              <a:tr h="4629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CWE region</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1</a:t>
                      </a: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j-lt"/>
                          <a:ea typeface="Times New Roman" pitchFamily="18" charset="0"/>
                          <a:cs typeface="Arial" charset="0"/>
                        </a:rPr>
                        <a:t>√</a:t>
                      </a:r>
                      <a:endParaRPr kumimoji="0" lang="en-US" sz="1200" b="0" i="0" u="none" strike="noStrike" cap="none" normalizeH="0" baseline="0" dirty="0" smtClean="0">
                        <a:ln>
                          <a:noFill/>
                        </a:ln>
                        <a:solidFill>
                          <a:srgbClr val="FFC0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629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Northern region</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1</a:t>
                      </a:r>
                      <a:endParaRPr kumimoji="0" lang="en-US" sz="1200" b="0" i="0" u="none" strike="noStrike" cap="none" normalizeH="0" baseline="0" dirty="0" smtClean="0">
                        <a:ln>
                          <a:noFill/>
                        </a:ln>
                        <a:solidFill>
                          <a:srgbClr val="FFFF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j-lt"/>
                          <a:ea typeface="Times New Roman" pitchFamily="18" charset="0"/>
                          <a:cs typeface="Arial" charset="0"/>
                        </a:rPr>
                        <a:t>√</a:t>
                      </a:r>
                      <a:endParaRPr kumimoji="0" lang="en-US" sz="1200" b="0" i="0" u="none" strike="noStrike" cap="none" normalizeH="0" baseline="0" dirty="0" smtClean="0">
                        <a:ln>
                          <a:noFill/>
                        </a:ln>
                        <a:solidFill>
                          <a:srgbClr val="FFC0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629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lang="en-GB" sz="1200" kern="1200" dirty="0" smtClean="0">
                          <a:solidFill>
                            <a:schemeClr val="tx1"/>
                          </a:solidFill>
                          <a:latin typeface="+mj-lt"/>
                          <a:ea typeface="+mn-ea"/>
                          <a:cs typeface="+mn-cs"/>
                        </a:rPr>
                        <a:t>FUI region</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kumimoji="0" lang="en-GB" sz="1200" b="0" i="0" u="none" strike="noStrike" kern="1200" cap="none" normalizeH="0" baseline="0" dirty="0" smtClean="0">
                          <a:ln>
                            <a:noFill/>
                          </a:ln>
                          <a:solidFill>
                            <a:srgbClr val="FFFF00"/>
                          </a:solidFill>
                          <a:effectLst/>
                          <a:latin typeface="+mj-lt"/>
                          <a:ea typeface="Times New Roman" pitchFamily="18" charset="0"/>
                          <a:cs typeface="Arial" charset="0"/>
                          <a:sym typeface="Wingdings" pitchFamily="2" charset="2"/>
                        </a:rPr>
                        <a:t>2</a:t>
                      </a:r>
                      <a:endParaRPr kumimoji="0" lang="en-US" sz="1200" b="0" i="0" u="none" strike="noStrike" kern="1200" cap="none" normalizeH="0" baseline="0" dirty="0" smtClean="0">
                        <a:ln>
                          <a:noFill/>
                        </a:ln>
                        <a:solidFill>
                          <a:srgbClr val="FFFF00"/>
                        </a:solidFill>
                        <a:effectLst/>
                        <a:latin typeface="+mj-lt"/>
                        <a:ea typeface="Times New Roman" pitchFamily="18" charset="0"/>
                        <a:cs typeface="Arial" charset="0"/>
                        <a:sym typeface="Wingdings" pitchFamily="2" charset="2"/>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0" i="0" u="none" strike="noStrike" cap="none" normalizeH="0" baseline="0" dirty="0" smtClean="0">
                          <a:ln>
                            <a:noFill/>
                          </a:ln>
                          <a:solidFill>
                            <a:srgbClr val="FFFF00"/>
                          </a:solidFill>
                          <a:effectLst/>
                          <a:latin typeface="+mj-lt"/>
                          <a:ea typeface="Times New Roman" pitchFamily="18" charset="0"/>
                          <a:cs typeface="Arial" charset="0"/>
                          <a:sym typeface="Wingdings" pitchFamily="2" charset="2"/>
                        </a:rPr>
                        <a:t>3 </a:t>
                      </a: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US" sz="1200" b="0" i="0" u="none" strike="noStrike" kern="1200" cap="none" normalizeH="0" baseline="0" dirty="0" smtClean="0">
                        <a:ln>
                          <a:noFill/>
                        </a:ln>
                        <a:solidFill>
                          <a:srgbClr val="FFC000"/>
                        </a:solidFill>
                        <a:effectLst/>
                        <a:latin typeface="+mn-lt"/>
                        <a:ea typeface="+mn-ea"/>
                        <a:cs typeface="+mn-cs"/>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6291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CS region</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rgbClr val="FFFF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lang="en-GB" sz="1200" kern="1200" dirty="0" smtClean="0">
                          <a:solidFill>
                            <a:srgbClr val="FFFF00"/>
                          </a:solidFill>
                          <a:latin typeface="+mj-lt"/>
                          <a:ea typeface="+mn-ea"/>
                          <a:cs typeface="+mn-cs"/>
                        </a:rPr>
                        <a:t>4</a:t>
                      </a: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lang="en-GB" sz="1200" kern="1200" dirty="0" smtClean="0">
                          <a:solidFill>
                            <a:srgbClr val="FFFF00"/>
                          </a:solidFill>
                          <a:latin typeface="+mj-lt"/>
                          <a:ea typeface="+mn-ea"/>
                          <a:cs typeface="+mn-cs"/>
                        </a:rPr>
                        <a:t>5</a:t>
                      </a:r>
                      <a:endParaRPr kumimoji="0" lang="en-US" sz="1200" b="0" i="0" u="none" strike="noStrike" cap="none" normalizeH="0" baseline="0" dirty="0" smtClean="0">
                        <a:ln>
                          <a:noFill/>
                        </a:ln>
                        <a:solidFill>
                          <a:srgbClr val="FFFF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84219">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SW region</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GB" sz="1200" b="1" i="0" u="none" strike="noStrike" kern="1200" cap="none" normalizeH="0" baseline="0" dirty="0" smtClean="0">
                          <a:ln>
                            <a:noFill/>
                          </a:ln>
                          <a:solidFill>
                            <a:srgbClr val="FFC000"/>
                          </a:solidFill>
                          <a:effectLst/>
                          <a:latin typeface="+mj-lt"/>
                          <a:ea typeface="Times New Roman" pitchFamily="18" charset="0"/>
                          <a:cs typeface="Arial" charset="0"/>
                        </a:rPr>
                        <a:t>√</a:t>
                      </a:r>
                      <a:endParaRPr kumimoji="0" lang="en-US" sz="1200" b="0" i="0" u="none" strike="noStrike" cap="none" normalizeH="0" baseline="0" dirty="0" smtClean="0">
                        <a:ln>
                          <a:noFill/>
                        </a:ln>
                        <a:solidFill>
                          <a:srgbClr val="FFC0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15531">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chemeClr val="tx1"/>
                          </a:solidFill>
                          <a:effectLst/>
                          <a:latin typeface="+mj-lt"/>
                          <a:ea typeface="Times New Roman" pitchFamily="18" charset="0"/>
                          <a:cs typeface="Arial" charset="0"/>
                        </a:rPr>
                        <a:t>CE region</a:t>
                      </a: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lang="en-GB" sz="1200" kern="1200" dirty="0" smtClean="0">
                          <a:solidFill>
                            <a:srgbClr val="FFFF00"/>
                          </a:solidFill>
                          <a:latin typeface="+mj-lt"/>
                          <a:ea typeface="+mn-ea"/>
                          <a:cs typeface="+mn-cs"/>
                          <a:sym typeface="Wingdings" pitchFamily="2" charset="2"/>
                        </a:rPr>
                        <a:t>6</a:t>
                      </a: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lang="en-GB" sz="1200" kern="1200" dirty="0" smtClean="0">
                          <a:solidFill>
                            <a:srgbClr val="FFFF00"/>
                          </a:solidFill>
                          <a:latin typeface="+mj-lt"/>
                          <a:ea typeface="+mn-ea"/>
                          <a:cs typeface="+mn-cs"/>
                        </a:rPr>
                        <a:t>7</a:t>
                      </a:r>
                      <a:endParaRPr kumimoji="0" lang="en-US" sz="1200" b="0" i="0" u="none" strike="noStrike" cap="none" normalizeH="0" baseline="0" dirty="0" smtClean="0">
                        <a:ln>
                          <a:noFill/>
                        </a:ln>
                        <a:solidFill>
                          <a:srgbClr val="FFFF00"/>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US" sz="1200" b="0" i="0" u="none" strike="noStrike" cap="none" normalizeH="0" baseline="0" dirty="0" smtClean="0">
                          <a:ln>
                            <a:noFill/>
                          </a:ln>
                          <a:solidFill>
                            <a:srgbClr val="FFFF00"/>
                          </a:solidFill>
                          <a:effectLst/>
                          <a:latin typeface="+mj-lt"/>
                        </a:rPr>
                        <a:t>8</a:t>
                      </a: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defRPr/>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62914">
                <a:tc>
                  <a:txBody>
                    <a:bodyPr/>
                    <a:lstStyle/>
                    <a:p>
                      <a:r>
                        <a:rPr lang="en-GB" sz="1200" dirty="0" smtClean="0">
                          <a:latin typeface="+mj-lt"/>
                        </a:rPr>
                        <a:t>Baltic region</a:t>
                      </a:r>
                      <a:endParaRPr lang="en-GB" sz="1200" dirty="0">
                        <a:latin typeface="+mj-lt"/>
                      </a:endParaRP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algn="ctr"/>
                      <a:endParaRPr lang="en-GB" sz="120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BBC6D6"/>
                        </a:buClr>
                        <a:buSzPct val="80000"/>
                        <a:buFont typeface="Wingdings" pitchFamily="2" charset="2"/>
                        <a:buNone/>
                        <a:tabLst/>
                        <a:defRPr/>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endParaRPr kumimoji="0" lang="en-GB" sz="1200" b="0" i="0" u="none" strike="noStrike" kern="1200" cap="none" normalizeH="0" baseline="0" dirty="0" smtClean="0">
                        <a:ln>
                          <a:noFill/>
                        </a:ln>
                        <a:solidFill>
                          <a:schemeClr val="tx1"/>
                        </a:solidFill>
                        <a:effectLst/>
                        <a:latin typeface="+mn-lt"/>
                        <a:ea typeface="Times New Roman" pitchFamily="18" charset="0"/>
                        <a:cs typeface="Arial" charset="0"/>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mj-lt"/>
                        </a:rPr>
                        <a:t>…</a:t>
                      </a: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solidFill>
                  </a:tcPr>
                </a:tc>
              </a:tr>
              <a:tr h="462914">
                <a:tc>
                  <a:txBody>
                    <a:bodyPr/>
                    <a:lstStyle/>
                    <a:p>
                      <a:r>
                        <a:rPr lang="en-GB" sz="1200" dirty="0" smtClean="0">
                          <a:latin typeface="+mj-lt"/>
                        </a:rPr>
                        <a:t>SE</a:t>
                      </a:r>
                      <a:r>
                        <a:rPr lang="en-GB" sz="1200" baseline="0" dirty="0" smtClean="0">
                          <a:latin typeface="+mj-lt"/>
                        </a:rPr>
                        <a:t> Region</a:t>
                      </a:r>
                      <a:endParaRPr lang="en-GB" sz="1200" dirty="0">
                        <a:latin typeface="+mj-lt"/>
                      </a:endParaRP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5"/>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algn="ctr"/>
                      <a:r>
                        <a:rPr kumimoji="0" lang="en-US" sz="1600" b="1" i="0" u="none" strike="noStrike" kern="1200" cap="none" normalizeH="0" baseline="0" dirty="0" smtClean="0">
                          <a:ln>
                            <a:noFill/>
                          </a:ln>
                          <a:solidFill>
                            <a:schemeClr val="tx1"/>
                          </a:solidFill>
                          <a:effectLst/>
                          <a:latin typeface="+mn-lt"/>
                          <a:ea typeface="+mn-ea"/>
                          <a:cs typeface="+mn-cs"/>
                        </a:rPr>
                        <a:t>…</a:t>
                      </a:r>
                      <a:endParaRPr lang="en-GB" sz="1600" dirty="0">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normalizeH="0" baseline="0" dirty="0" smtClean="0">
                          <a:ln>
                            <a:noFill/>
                          </a:ln>
                          <a:solidFill>
                            <a:srgbClr val="FFC000"/>
                          </a:solidFill>
                          <a:effectLst/>
                          <a:latin typeface="+mn-lt"/>
                          <a:ea typeface="Times New Roman" pitchFamily="18" charset="0"/>
                          <a:cs typeface="Arial" charset="0"/>
                        </a:rPr>
                        <a:t>√</a:t>
                      </a: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w="12700" cap="flat" cmpd="sng" algn="ctr">
                      <a:solidFill>
                        <a:srgbClr val="FFFFFF"/>
                      </a:solidFill>
                      <a:prstDash val="solid"/>
                      <a:round/>
                      <a:headEnd type="none" w="med" len="med"/>
                      <a:tailEnd type="none" w="lg" len="lg"/>
                    </a:lnB>
                    <a:lnTlToBr>
                      <a:noFill/>
                    </a:lnTlToBr>
                    <a:lnBlToTr>
                      <a:noFill/>
                    </a:lnBlToTr>
                    <a:solidFill>
                      <a:schemeClr val="accent1">
                        <a:lumMod val="50000"/>
                      </a:schemeClr>
                    </a:solidFill>
                  </a:tcPr>
                </a:tc>
              </a:tr>
              <a:tr h="457284">
                <a:tc>
                  <a:txBody>
                    <a:bodyPr/>
                    <a:lstStyle/>
                    <a:p>
                      <a:pPr marL="0" marR="0" lvl="0" indent="0" algn="l" defTabSz="914400" rtl="0" eaLnBrk="0" fontAlgn="base" latinLnBrk="0" hangingPunct="0">
                        <a:lnSpc>
                          <a:spcPct val="100000"/>
                        </a:lnSpc>
                        <a:spcBef>
                          <a:spcPct val="20000"/>
                        </a:spcBef>
                        <a:spcAft>
                          <a:spcPct val="0"/>
                        </a:spcAft>
                        <a:buClr>
                          <a:srgbClr val="BBC6D6"/>
                        </a:buClr>
                        <a:buSzPct val="80000"/>
                        <a:buFont typeface="Wingdings" pitchFamily="2" charset="2"/>
                        <a:buNone/>
                        <a:tabLst/>
                      </a:pPr>
                      <a:r>
                        <a:rPr kumimoji="0" lang="en-GB" sz="1200" b="0" i="0" u="none" strike="noStrike" cap="none" normalizeH="0" baseline="0" dirty="0" smtClean="0">
                          <a:ln>
                            <a:noFill/>
                          </a:ln>
                          <a:solidFill>
                            <a:srgbClr val="000000"/>
                          </a:solidFill>
                          <a:effectLst/>
                          <a:latin typeface="+mj-lt"/>
                          <a:ea typeface="Times New Roman" pitchFamily="18" charset="0"/>
                          <a:cs typeface="Arial" charset="0"/>
                        </a:rPr>
                        <a:t>CACM FG target model implementation</a:t>
                      </a:r>
                      <a:endParaRPr kumimoji="0" lang="en-GB" sz="1200" b="0" i="0" u="none" strike="noStrike" cap="none" normalizeH="0" baseline="0" dirty="0" smtClean="0">
                        <a:ln>
                          <a:noFill/>
                        </a:ln>
                        <a:solidFill>
                          <a:schemeClr val="tx1"/>
                        </a:solidFill>
                        <a:effectLst/>
                        <a:latin typeface="+mj-lt"/>
                        <a:ea typeface="Times New Roman" pitchFamily="18" charset="0"/>
                        <a:cs typeface="Arial" charset="0"/>
                      </a:endParaRPr>
                    </a:p>
                  </a:txBody>
                  <a:tcPr marL="91450" marR="91450" marT="45733" marB="45733" anchor="ctr" horzOverflow="overflow">
                    <a:lnL>
                      <a:noFill/>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pPr>
                      <a:endParaRPr kumimoji="0" lang="en-US" sz="1200" b="0" i="0" u="none" strike="noStrike" cap="none" normalizeH="0" baseline="0" dirty="0" smtClean="0">
                        <a:ln>
                          <a:noFill/>
                        </a:ln>
                        <a:solidFill>
                          <a:schemeClr val="tx1"/>
                        </a:solidFill>
                        <a:effectLst/>
                        <a:latin typeface="+mj-lt"/>
                      </a:endParaRPr>
                    </a:p>
                  </a:txBody>
                  <a:tcPr marL="91450" marR="91450" marT="45733" marB="45733" anchor="ctr" horzOverflow="overflow">
                    <a:lnL w="12700" cap="flat" cmpd="sng" algn="ctr">
                      <a:solidFill>
                        <a:srgbClr val="FFFFFF"/>
                      </a:solidFill>
                      <a:prstDash val="solid"/>
                      <a:round/>
                      <a:headEnd type="none" w="med" len="med"/>
                      <a:tailEnd type="none" w="lg" len="lg"/>
                    </a:lnL>
                    <a:lnR w="12700" cap="flat" cmpd="sng" algn="ctr">
                      <a:solidFill>
                        <a:srgbClr val="FFFFFF"/>
                      </a:solidFill>
                      <a:prstDash val="solid"/>
                      <a:round/>
                      <a:headEnd type="none" w="med" len="med"/>
                      <a:tailEnd type="none" w="lg" len="lg"/>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c>
                  <a:txBody>
                    <a:bodyPr/>
                    <a:lstStyle/>
                    <a:p>
                      <a:pPr marL="0" marR="0" lvl="0" indent="0" algn="l" defTabSz="914400" rtl="0" eaLnBrk="0" fontAlgn="base" latinLnBrk="0" hangingPunct="0">
                        <a:lnSpc>
                          <a:spcPct val="100000"/>
                        </a:lnSpc>
                        <a:spcBef>
                          <a:spcPct val="30000"/>
                        </a:spcBef>
                        <a:spcAft>
                          <a:spcPct val="0"/>
                        </a:spcAft>
                        <a:buClr>
                          <a:srgbClr val="265A7F"/>
                        </a:buClr>
                        <a:buSzPct val="80000"/>
                        <a:buFont typeface="Wingdings" pitchFamily="2" charset="2"/>
                        <a:buNone/>
                        <a:tabLst/>
                        <a:defRPr/>
                      </a:pPr>
                      <a:r>
                        <a:rPr kumimoji="0" lang="en-GB" sz="1200" b="1" i="0" u="none" strike="noStrike" cap="none" normalizeH="0" baseline="0" dirty="0" smtClean="0">
                          <a:ln>
                            <a:noFill/>
                          </a:ln>
                          <a:solidFill>
                            <a:srgbClr val="FFC000"/>
                          </a:solidFill>
                          <a:effectLst/>
                          <a:latin typeface="+mj-lt"/>
                          <a:ea typeface="Times New Roman" pitchFamily="18" charset="0"/>
                          <a:cs typeface="Arial" charset="0"/>
                        </a:rPr>
                        <a:t>√</a:t>
                      </a:r>
                    </a:p>
                  </a:txBody>
                  <a:tcPr marL="91450" marR="91450" marT="45733" marB="45733" anchor="ctr" horzOverflow="overflow">
                    <a:lnL w="12700" cap="flat" cmpd="sng" algn="ctr">
                      <a:solidFill>
                        <a:srgbClr val="FFFFFF"/>
                      </a:solidFill>
                      <a:prstDash val="solid"/>
                      <a:round/>
                      <a:headEnd type="none" w="med" len="med"/>
                      <a:tailEnd type="none" w="lg" len="lg"/>
                    </a:lnL>
                    <a:lnR>
                      <a:noFill/>
                    </a:lnR>
                    <a:lnT w="12700" cap="flat" cmpd="sng" algn="ctr">
                      <a:solidFill>
                        <a:srgbClr val="FFFFFF"/>
                      </a:solidFill>
                      <a:prstDash val="solid"/>
                      <a:round/>
                      <a:headEnd type="none" w="med" len="med"/>
                      <a:tailEnd type="none" w="lg" len="lg"/>
                    </a:lnT>
                    <a:lnB>
                      <a:noFill/>
                    </a:lnB>
                    <a:lnTlToBr>
                      <a:noFill/>
                    </a:lnTlToBr>
                    <a:lnBlToTr>
                      <a:noFill/>
                    </a:lnBlToTr>
                    <a:solidFill>
                      <a:schemeClr val="bg1">
                        <a:lumMod val="50000"/>
                      </a:schemeClr>
                    </a:solidFill>
                  </a:tcPr>
                </a:tc>
              </a:tr>
            </a:tbl>
          </a:graphicData>
        </a:graphic>
      </p:graphicFrame>
      <p:sp>
        <p:nvSpPr>
          <p:cNvPr id="8389" name="TextBox 2"/>
          <p:cNvSpPr txBox="1">
            <a:spLocks noChangeArrowheads="1"/>
          </p:cNvSpPr>
          <p:nvPr/>
        </p:nvSpPr>
        <p:spPr bwMode="auto">
          <a:xfrm>
            <a:off x="179388" y="5949950"/>
            <a:ext cx="8569325" cy="738188"/>
          </a:xfrm>
          <a:prstGeom prst="rect">
            <a:avLst/>
          </a:prstGeom>
          <a:noFill/>
          <a:ln w="9525">
            <a:noFill/>
            <a:miter lim="800000"/>
            <a:headEnd/>
            <a:tailEnd/>
          </a:ln>
        </p:spPr>
        <p:txBody>
          <a:bodyPr>
            <a:spAutoFit/>
          </a:bodyPr>
          <a:lstStyle/>
          <a:p>
            <a:r>
              <a:rPr lang="en-US" sz="1400"/>
              <a:t>Key:</a:t>
            </a:r>
          </a:p>
          <a:p>
            <a:r>
              <a:rPr lang="en-US" sz="1400"/>
              <a:t>* - NWE intraday 1 step; ** - NWE intraday 2 step; </a:t>
            </a:r>
            <a:r>
              <a:rPr lang="en-GB" sz="1400" b="1">
                <a:ea typeface="Times New Roman" pitchFamily="18" charset="0"/>
                <a:cs typeface="Arial" charset="0"/>
              </a:rPr>
              <a:t>√</a:t>
            </a:r>
            <a:r>
              <a:rPr lang="en-GB" sz="1400">
                <a:ea typeface="Times New Roman" pitchFamily="18" charset="0"/>
                <a:cs typeface="Arial" charset="0"/>
              </a:rPr>
              <a:t> - implicit intraday solution; </a:t>
            </a:r>
            <a:r>
              <a:rPr lang="en-US" sz="1400" b="1"/>
              <a:t>… </a:t>
            </a:r>
            <a:r>
              <a:rPr lang="en-US" sz="1400"/>
              <a:t>- unclear whether would join NWE </a:t>
            </a:r>
            <a:endParaRPr lang="en-GB" sz="140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5288" y="836613"/>
          <a:ext cx="8353425" cy="4852987"/>
        </p:xfrm>
        <a:graphic>
          <a:graphicData uri="http://schemas.openxmlformats.org/drawingml/2006/table">
            <a:tbl>
              <a:tblPr firstRow="1" bandRow="1">
                <a:tableStyleId>{5C22544A-7EE6-4342-B048-85BDC9FD1C3A}</a:tableStyleId>
              </a:tblPr>
              <a:tblGrid>
                <a:gridCol w="1512529"/>
                <a:gridCol w="6840896"/>
              </a:tblGrid>
              <a:tr h="516351">
                <a:tc>
                  <a:txBody>
                    <a:bodyPr/>
                    <a:lstStyle/>
                    <a:p>
                      <a:pPr algn="ctr"/>
                      <a:r>
                        <a:rPr lang="en-GB" sz="1400" dirty="0" smtClean="0"/>
                        <a:t>Milestone</a:t>
                      </a:r>
                      <a:endParaRPr lang="en-GB" sz="1400" dirty="0"/>
                    </a:p>
                  </a:txBody>
                  <a:tcPr marL="91445" marR="91445" marT="45722" marB="45722" anchor="ctr"/>
                </a:tc>
                <a:tc>
                  <a:txBody>
                    <a:bodyPr/>
                    <a:lstStyle/>
                    <a:p>
                      <a:pPr algn="ctr"/>
                      <a:r>
                        <a:rPr lang="en-GB" sz="1400" dirty="0" smtClean="0"/>
                        <a:t>Action</a:t>
                      </a:r>
                      <a:endParaRPr lang="en-GB" sz="1400" dirty="0"/>
                    </a:p>
                  </a:txBody>
                  <a:tcPr marL="91445" marR="91445" marT="45722" marB="45722" anchor="ctr"/>
                </a:tc>
              </a:tr>
              <a:tr h="516351">
                <a:tc>
                  <a:txBody>
                    <a:bodyPr/>
                    <a:lstStyle/>
                    <a:p>
                      <a:pPr algn="ctr"/>
                      <a:r>
                        <a:rPr lang="en-GB" sz="1400" dirty="0" smtClean="0"/>
                        <a:t>1</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Implement intraday solution on </a:t>
                      </a:r>
                      <a:r>
                        <a:rPr lang="en-GB" sz="1400" dirty="0" err="1" smtClean="0"/>
                        <a:t>NorNed</a:t>
                      </a:r>
                      <a:endParaRPr lang="en-GB" sz="1400" dirty="0" smtClean="0"/>
                    </a:p>
                  </a:txBody>
                  <a:tcPr marL="91445" marR="91445" marT="45722" marB="45722" anchor="ctr"/>
                </a:tc>
              </a:tr>
              <a:tr h="516351">
                <a:tc>
                  <a:txBody>
                    <a:bodyPr/>
                    <a:lstStyle/>
                    <a:p>
                      <a:pPr algn="ctr"/>
                      <a:r>
                        <a:rPr lang="en-GB" sz="1400" dirty="0" smtClean="0"/>
                        <a:t>2</a:t>
                      </a:r>
                      <a:endParaRPr lang="en-GB" sz="1400" dirty="0"/>
                    </a:p>
                  </a:txBody>
                  <a:tcPr marL="91445" marR="91445" marT="45722" marB="45722" anchor="ctr"/>
                </a:tc>
                <a:tc>
                  <a:txBody>
                    <a:bodyPr/>
                    <a:lstStyle/>
                    <a:p>
                      <a:r>
                        <a:rPr lang="en-GB" sz="1400" dirty="0" smtClean="0"/>
                        <a:t>Implement intraday trading on SEM-GB interconnector</a:t>
                      </a:r>
                      <a:endParaRPr lang="en-GB" sz="1400" dirty="0"/>
                    </a:p>
                  </a:txBody>
                  <a:tcPr marL="91445" marR="91445" marT="45722" marB="45722" anchor="ctr"/>
                </a:tc>
              </a:tr>
              <a:tr h="516351">
                <a:tc>
                  <a:txBody>
                    <a:bodyPr/>
                    <a:lstStyle/>
                    <a:p>
                      <a:pPr algn="ctr"/>
                      <a:r>
                        <a:rPr lang="en-GB" sz="1400" dirty="0" smtClean="0"/>
                        <a:t>3</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Develop options for extending the NWE</a:t>
                      </a:r>
                      <a:r>
                        <a:rPr lang="en-GB" sz="1400" baseline="0" dirty="0" smtClean="0"/>
                        <a:t> solution to SEM (FUI GB-SEM border)</a:t>
                      </a:r>
                      <a:endParaRPr lang="en-GB" sz="1400" dirty="0" smtClean="0"/>
                    </a:p>
                  </a:txBody>
                  <a:tcPr marL="91445" marR="91445" marT="45722" marB="45722" anchor="ctr"/>
                </a:tc>
              </a:tr>
              <a:tr h="516351">
                <a:tc>
                  <a:txBody>
                    <a:bodyPr/>
                    <a:lstStyle/>
                    <a:p>
                      <a:pPr algn="ctr"/>
                      <a:r>
                        <a:rPr lang="en-GB" sz="1400" dirty="0" smtClean="0"/>
                        <a:t>4</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Implement explicit intraday allocation on all borders</a:t>
                      </a:r>
                    </a:p>
                  </a:txBody>
                  <a:tcPr marL="91445" marR="91445" marT="45722" marB="45722" anchor="ctr"/>
                </a:tc>
              </a:tr>
              <a:tr h="516351">
                <a:tc>
                  <a:txBody>
                    <a:bodyPr/>
                    <a:lstStyle/>
                    <a:p>
                      <a:pPr algn="ctr"/>
                      <a:r>
                        <a:rPr lang="en-GB" sz="1400" dirty="0" smtClean="0"/>
                        <a:t>5</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Finalise regulators’ position on intraday and develop regional</a:t>
                      </a:r>
                      <a:r>
                        <a:rPr lang="en-GB" sz="1400" baseline="0" dirty="0" smtClean="0"/>
                        <a:t> roadmap</a:t>
                      </a:r>
                      <a:endParaRPr lang="en-GB" sz="1400" dirty="0" smtClean="0"/>
                    </a:p>
                  </a:txBody>
                  <a:tcPr marL="91445" marR="91445" marT="45722" marB="45722" anchor="ctr"/>
                </a:tc>
              </a:tr>
              <a:tr h="516351">
                <a:tc>
                  <a:txBody>
                    <a:bodyPr/>
                    <a:lstStyle/>
                    <a:p>
                      <a:pPr algn="ctr"/>
                      <a:r>
                        <a:rPr lang="en-GB" sz="1400" dirty="0" smtClean="0"/>
                        <a:t>6</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Improve existing intraday allocation mechanism on CE borders</a:t>
                      </a:r>
                      <a:endParaRPr lang="en-GB" sz="1400" dirty="0" smtClean="0"/>
                    </a:p>
                  </a:txBody>
                  <a:tcPr marL="91445" marR="91445" marT="45722" marB="45722" anchor="ctr"/>
                </a:tc>
              </a:tr>
              <a:tr h="619265">
                <a:tc>
                  <a:txBody>
                    <a:bodyPr/>
                    <a:lstStyle/>
                    <a:p>
                      <a:pPr algn="ctr"/>
                      <a:r>
                        <a:rPr lang="en-GB" sz="1400" dirty="0" smtClean="0"/>
                        <a:t>7</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Propose options to implement an intraday</a:t>
                      </a:r>
                      <a:r>
                        <a:rPr lang="en-GB" sz="1400" baseline="0" dirty="0" smtClean="0"/>
                        <a:t> solution in line with the intraday target model and NWE developments</a:t>
                      </a:r>
                      <a:endParaRPr lang="en-GB" sz="1400" dirty="0" smtClean="0"/>
                    </a:p>
                  </a:txBody>
                  <a:tcPr marL="91445" marR="91445" marT="45722" marB="45722" anchor="ctr"/>
                </a:tc>
              </a:tr>
              <a:tr h="619265">
                <a:tc>
                  <a:txBody>
                    <a:bodyPr/>
                    <a:lstStyle/>
                    <a:p>
                      <a:pPr algn="ctr"/>
                      <a:r>
                        <a:rPr lang="en-GB" sz="1400" dirty="0" smtClean="0"/>
                        <a:t>8</a:t>
                      </a:r>
                      <a:endParaRPr lang="en-GB" sz="1400" dirty="0"/>
                    </a:p>
                  </a:txBody>
                  <a:tcPr marL="91445" marR="91445"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Evaluate options and propose a solution to</a:t>
                      </a:r>
                      <a:r>
                        <a:rPr lang="en-GB" sz="1400" baseline="0" dirty="0" smtClean="0"/>
                        <a:t> implement intraday solution in line with intraday target model in 2013</a:t>
                      </a:r>
                      <a:endParaRPr lang="en-GB" sz="1400" dirty="0" smtClean="0"/>
                    </a:p>
                  </a:txBody>
                  <a:tcPr marL="91445" marR="91445" marT="45722" marB="45722" anchor="ct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85daa2e-53d8-4475-82b8-9c7d25324e34">ACER-2015-00877</_dlc_DocId>
    <_dlc_DocIdUrl xmlns="985daa2e-53d8-4475-82b8-9c7d25324e34">
      <Url>http://s-do-prod-ap/en/Electricity/Regional_initiatives/Cross_Regional_Roadmaps/_layouts/DocIdRedir.aspx?ID=ACER-2015-00877</Url>
      <Description>ACER-2015-00877</Description>
    </_dlc_DocIdUrl>
    <_dlc_DocIdPersistId xmlns="985daa2e-53d8-4475-82b8-9c7d25324e34">false</_dlc_DocIdPersistId>
    <ACER_Abstract xmlns="985daa2e-53d8-4475-82b8-9c7d25324e3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010E37D8B88A241BAACB5CEB5EE3FAD" ma:contentTypeVersion="21" ma:contentTypeDescription="Create a new document." ma:contentTypeScope="" ma:versionID="5ff92e79dfcb07902932914a032f252a">
  <xsd:schema xmlns:xsd="http://www.w3.org/2001/XMLSchema" xmlns:xs="http://www.w3.org/2001/XMLSchema" xmlns:p="http://schemas.microsoft.com/office/2006/metadata/properties" xmlns:ns1="http://schemas.microsoft.com/sharepoint/v3" xmlns:ns2="985daa2e-53d8-4475-82b8-9c7d25324e34" targetNamespace="http://schemas.microsoft.com/office/2006/metadata/properties" ma:root="true" ma:fieldsID="1424c66c742e3898f49085e26e2c3720" ns1:_="" ns2:_="">
    <xsd:import namespace="http://schemas.microsoft.com/sharepoint/v3"/>
    <xsd:import namespace="985daa2e-53d8-4475-82b8-9c7d25324e3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ACER_Abstract" ma:index="13"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FC57D0-EE7B-49C3-BAAC-B421CBDBDF24}"/>
</file>

<file path=customXml/itemProps2.xml><?xml version="1.0" encoding="utf-8"?>
<ds:datastoreItem xmlns:ds="http://schemas.openxmlformats.org/officeDocument/2006/customXml" ds:itemID="{FEE8C2D1-E69E-4C3F-9A18-210A409B4070}"/>
</file>

<file path=customXml/itemProps3.xml><?xml version="1.0" encoding="utf-8"?>
<ds:datastoreItem xmlns:ds="http://schemas.openxmlformats.org/officeDocument/2006/customXml" ds:itemID="{0B3F4CCC-7581-43B8-B57D-96D7ECE559F4}"/>
</file>

<file path=customXml/itemProps4.xml><?xml version="1.0" encoding="utf-8"?>
<ds:datastoreItem xmlns:ds="http://schemas.openxmlformats.org/officeDocument/2006/customXml" ds:itemID="{96CB6D5E-41FB-469D-9D48-B44D83C8F137}"/>
</file>

<file path=docProps/app.xml><?xml version="1.0" encoding="utf-8"?>
<Properties xmlns="http://schemas.openxmlformats.org/officeDocument/2006/extended-properties" xmlns:vt="http://schemas.openxmlformats.org/officeDocument/2006/docPropsVTypes">
  <Template/>
  <TotalTime>7715</TotalTime>
  <Words>1645</Words>
  <Application>Microsoft Office PowerPoint</Application>
  <PresentationFormat>On-screen Show (4:3)</PresentationFormat>
  <Paragraphs>429</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2_Office Theme</vt:lpstr>
      <vt:lpstr>Custom Design</vt:lpstr>
      <vt:lpstr> Cross-Regional Roadmap for Intraday</vt:lpstr>
      <vt:lpstr>PowerPoint Presentation</vt:lpstr>
      <vt:lpstr>Intraday cross border trade: Interim model 2012</vt:lpstr>
      <vt:lpstr>Intraday cross border trade: target model 2014</vt:lpstr>
      <vt:lpstr>The Intraday Implementation Project</vt:lpstr>
      <vt:lpstr>Expected benefits</vt:lpstr>
      <vt:lpstr>Intraday Implementation: initial timeline </vt:lpstr>
      <vt:lpstr>PowerPoint Presentation</vt:lpstr>
      <vt:lpstr>PowerPoint Presentation</vt:lpstr>
      <vt:lpstr>CWE region</vt:lpstr>
      <vt:lpstr>Northern region</vt:lpstr>
      <vt:lpstr>FUI region</vt:lpstr>
      <vt:lpstr>CS region</vt:lpstr>
      <vt:lpstr>SW region</vt:lpstr>
      <vt:lpstr>CE region</vt:lpstr>
      <vt:lpstr>Baltic region</vt:lpstr>
      <vt:lpstr>Integration of SEE Region</vt:lpstr>
      <vt:lpstr>Disclaimer</vt:lpstr>
      <vt:lpstr> </vt:lpstr>
    </vt:vector>
  </TitlesOfParts>
  <Manager>Fabien DONGRADI</Manager>
  <Company>Mostra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 TREN</dc:title>
  <dc:subject>NEW GUIDELINES</dc:subject>
  <dc:creator>Kathy</dc:creator>
  <cp:lastModifiedBy>Lea SLOKAR (ACER)</cp:lastModifiedBy>
  <cp:revision>433</cp:revision>
  <cp:lastPrinted>2011-03-29T09:23:36Z</cp:lastPrinted>
  <dcterms:created xsi:type="dcterms:W3CDTF">2011-02-12T14:33:43Z</dcterms:created>
  <dcterms:modified xsi:type="dcterms:W3CDTF">2012-02-23T11:18:09Z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0x0101004010E37D8B88A241BAACB5CEB5EE3FAD</vt:lpwstr>
  </property>
  <property fmtid="{D5CDD505-2E9C-101B-9397-08002B2CF9AE}" pid="3" name="_dlc_DocIdItemGuid">
    <vt:lpwstr>f6edc111-a04d-4cb8-836f-726d79770a8d</vt:lpwstr>
  </property>
  <property fmtid="{D5CDD505-2E9C-101B-9397-08002B2CF9AE}" pid="4" name="Order">
    <vt:r8>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